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8" r:id="rId4"/>
    <p:sldId id="258" r:id="rId5"/>
    <p:sldId id="269" r:id="rId6"/>
    <p:sldId id="273" r:id="rId7"/>
    <p:sldId id="274" r:id="rId8"/>
    <p:sldId id="275" r:id="rId9"/>
    <p:sldId id="276" r:id="rId10"/>
    <p:sldId id="277" r:id="rId11"/>
    <p:sldId id="259" r:id="rId12"/>
    <p:sldId id="260" r:id="rId13"/>
    <p:sldId id="266" r:id="rId14"/>
    <p:sldId id="265" r:id="rId15"/>
    <p:sldId id="267" r:id="rId16"/>
    <p:sldId id="283" r:id="rId17"/>
    <p:sldId id="280" r:id="rId18"/>
    <p:sldId id="261" r:id="rId19"/>
    <p:sldId id="287" r:id="rId20"/>
    <p:sldId id="288" r:id="rId21"/>
    <p:sldId id="293" r:id="rId22"/>
    <p:sldId id="290" r:id="rId23"/>
    <p:sldId id="291" r:id="rId24"/>
    <p:sldId id="292" r:id="rId25"/>
    <p:sldId id="281" r:id="rId26"/>
    <p:sldId id="279" r:id="rId27"/>
    <p:sldId id="262" r:id="rId28"/>
    <p:sldId id="263" r:id="rId29"/>
    <p:sldId id="264" r:id="rId30"/>
    <p:sldId id="289" r:id="rId31"/>
    <p:sldId id="284" r:id="rId32"/>
    <p:sldId id="285" r:id="rId33"/>
  </p:sldIdLst>
  <p:sldSz cx="14630400" cy="8229600"/>
  <p:notesSz cx="8229600" cy="146304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페이퍼로지 1 Thin" pitchFamily="2" charset="-127"/>
      <p:regular r:id="rId41"/>
    </p:embeddedFont>
    <p:embeddedFont>
      <p:font typeface="페이퍼로지 2 ExtraLight" pitchFamily="2" charset="-127"/>
      <p:regular r:id="rId42"/>
    </p:embeddedFont>
    <p:embeddedFont>
      <p:font typeface="페이퍼로지 3 Light" pitchFamily="2" charset="-127"/>
      <p:regular r:id="rId43"/>
    </p:embeddedFont>
    <p:embeddedFont>
      <p:font typeface="페이퍼로지 4 Regular" pitchFamily="2" charset="-127"/>
      <p:regular r:id="rId44"/>
    </p:embeddedFont>
    <p:embeddedFont>
      <p:font typeface="페이퍼로지 5 Medium" pitchFamily="2" charset="-127"/>
      <p:regular r:id="rId45"/>
    </p:embeddedFont>
    <p:embeddedFont>
      <p:font typeface="페이퍼로지 6 SemiBold" pitchFamily="2" charset="-127"/>
      <p:bold r:id="rId46"/>
    </p:embeddedFont>
    <p:embeddedFont>
      <p:font typeface="페이퍼로지 7 Bold" pitchFamily="2" charset="-127"/>
      <p:bold r:id="rId47"/>
    </p:embeddedFont>
    <p:embeddedFont>
      <p:font typeface="페이퍼로지 8 ExtraBold" pitchFamily="2" charset="-127"/>
      <p:bold r:id="rId48"/>
    </p:embeddedFont>
    <p:embeddedFont>
      <p:font typeface="페이퍼로지 9 Black" pitchFamily="2" charset="-127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ejeong kim" initials="hk" lastIdx="1" clrIdx="0">
    <p:extLst>
      <p:ext uri="{19B8F6BF-5375-455C-9EA6-DF929625EA0E}">
        <p15:presenceInfo xmlns:p15="http://schemas.microsoft.com/office/powerpoint/2012/main" userId="00a195c1f9f67c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A4A"/>
    <a:srgbClr val="006747"/>
    <a:srgbClr val="72C3A8"/>
    <a:srgbClr val="FFF2CC"/>
    <a:srgbClr val="529878"/>
    <a:srgbClr val="E3F7F1"/>
    <a:srgbClr val="E0F4DA"/>
    <a:srgbClr val="D2E6DB"/>
    <a:srgbClr val="DDDDDD"/>
    <a:srgbClr val="3767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1" autoAdjust="0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87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노인 인구 비율 </c:v>
                </c:pt>
              </c:strCache>
            </c:strRef>
          </c:tx>
          <c:spPr>
            <a:solidFill>
              <a:srgbClr val="376751"/>
            </a:solidFill>
            <a:ln w="190500" cap="rnd">
              <a:solidFill>
                <a:srgbClr val="35664D"/>
              </a:solidFill>
            </a:ln>
            <a:effectLst>
              <a:softEdge rad="12700"/>
            </a:effectLst>
            <a:scene3d>
              <a:camera prst="orthographicFront"/>
              <a:lightRig rig="sunrise" dir="t"/>
            </a:scene3d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2024</c:v>
                </c:pt>
                <c:pt idx="1">
                  <c:v>2025</c:v>
                </c:pt>
                <c:pt idx="2">
                  <c:v>2036</c:v>
                </c:pt>
                <c:pt idx="3">
                  <c:v>2050</c:v>
                </c:pt>
              </c:numCache>
            </c:numRef>
          </c:cat>
          <c:val>
            <c:numRef>
              <c:f>Sheet1!$B$2:$B$5</c:f>
              <c:numCache>
                <c:formatCode>0.00%</c:formatCode>
                <c:ptCount val="4"/>
                <c:pt idx="0">
                  <c:v>0.192</c:v>
                </c:pt>
                <c:pt idx="1">
                  <c:v>0.20300000000000001</c:v>
                </c:pt>
                <c:pt idx="2" formatCode="0%">
                  <c:v>0.3</c:v>
                </c:pt>
                <c:pt idx="3" formatCode="0%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2E-4B4F-A581-3E79C3074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63135183"/>
        <c:axId val="1063133519"/>
      </c:barChart>
      <c:catAx>
        <c:axId val="1063135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3133519"/>
        <c:crosses val="autoZero"/>
        <c:auto val="1"/>
        <c:lblAlgn val="ctr"/>
        <c:lblOffset val="100"/>
        <c:noMultiLvlLbl val="0"/>
      </c:catAx>
      <c:valAx>
        <c:axId val="1063133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3135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rnd"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036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46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67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06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82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4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1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9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65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5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2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4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09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4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7980" y="3461425"/>
            <a:ext cx="72062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 err="1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노인</a:t>
            </a:r>
            <a:r>
              <a:rPr lang="en-US" sz="660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 </a:t>
            </a:r>
            <a:r>
              <a:rPr lang="en-US" sz="6600" b="1" dirty="0" err="1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회상</a:t>
            </a:r>
            <a:r>
              <a:rPr lang="en-US" sz="660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 </a:t>
            </a:r>
            <a:r>
              <a:rPr lang="ko-KR" altLang="en-US" sz="660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훈련</a:t>
            </a:r>
            <a:r>
              <a:rPr lang="en-US" sz="660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 </a:t>
            </a:r>
            <a:r>
              <a:rPr lang="ko-KR" altLang="en-US" sz="660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서비스</a:t>
            </a:r>
            <a:endParaRPr lang="en-US" sz="66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3104DC-77F6-42C2-9CCE-4B08C00016C5}"/>
              </a:ext>
            </a:extLst>
          </p:cNvPr>
          <p:cNvSpPr/>
          <p:nvPr/>
        </p:nvSpPr>
        <p:spPr>
          <a:xfrm>
            <a:off x="10622309" y="4170204"/>
            <a:ext cx="31829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err="1">
                <a:ln w="285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페이퍼로지 9 Black" pitchFamily="2" charset="-127"/>
                <a:ea typeface="페이퍼로지 9 Black" pitchFamily="2" charset="-127"/>
              </a:rPr>
              <a:t>Re:code</a:t>
            </a:r>
            <a:endParaRPr lang="en-US" altLang="ko-KR" sz="5400" b="0" cap="none" spc="0" dirty="0">
              <a:ln w="28575"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86C7D-CC14-4579-A35D-32279B63B376}"/>
              </a:ext>
            </a:extLst>
          </p:cNvPr>
          <p:cNvSpPr txBox="1"/>
          <p:nvPr/>
        </p:nvSpPr>
        <p:spPr>
          <a:xfrm>
            <a:off x="10635371" y="4205123"/>
            <a:ext cx="840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R</a:t>
            </a:r>
            <a:endParaRPr lang="ko-KR" altLang="en-US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9660C-B9C3-4C0B-ACB9-1B5F6ECA22B2}"/>
              </a:ext>
            </a:extLst>
          </p:cNvPr>
          <p:cNvSpPr txBox="1"/>
          <p:nvPr/>
        </p:nvSpPr>
        <p:spPr>
          <a:xfrm>
            <a:off x="11792492" y="4211654"/>
            <a:ext cx="6302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c</a:t>
            </a:r>
            <a:endParaRPr lang="ko-KR" altLang="en-US" sz="5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682146-72A3-4925-A185-E61F5FA2E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650" y="944168"/>
            <a:ext cx="9175206" cy="513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ko-KR" altLang="en-US" sz="60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고령화 사회</a:t>
            </a:r>
            <a:endParaRPr lang="en-US" sz="60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A325AD4-1E4D-4E53-B971-C52BE6D7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FED8E7C-34E4-4E12-8BED-7E24AC2DF6FC}"/>
              </a:ext>
            </a:extLst>
          </p:cNvPr>
          <p:cNvGrpSpPr/>
          <p:nvPr/>
        </p:nvGrpSpPr>
        <p:grpSpPr>
          <a:xfrm>
            <a:off x="9035278" y="3810341"/>
            <a:ext cx="2210051" cy="2577182"/>
            <a:chOff x="7572650" y="2404005"/>
            <a:chExt cx="2577182" cy="313101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728E9F5-7781-4394-BE0C-0DF3DDC84001}"/>
                </a:ext>
              </a:extLst>
            </p:cNvPr>
            <p:cNvGrpSpPr/>
            <p:nvPr/>
          </p:nvGrpSpPr>
          <p:grpSpPr>
            <a:xfrm>
              <a:off x="7572650" y="2404005"/>
              <a:ext cx="2577182" cy="3131019"/>
              <a:chOff x="8270296" y="3166005"/>
              <a:chExt cx="2577182" cy="3131019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41D2C7D-76B4-477E-BE59-357BF0326F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0296" y="3719842"/>
                <a:ext cx="2577182" cy="257718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D01A7A5-C524-46F7-9FF5-88AD4C3F8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1241" y="4048125"/>
                <a:ext cx="1112615" cy="67842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DE939C5-CE74-4D7F-B99F-15C7AA595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6833" y="3166005"/>
                <a:ext cx="881067" cy="1356153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D09F389-CD08-4604-B4A2-B11EEE13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3316" y="2429793"/>
              <a:ext cx="1473172" cy="1473172"/>
            </a:xfrm>
            <a:prstGeom prst="rect">
              <a:avLst/>
            </a:prstGeom>
          </p:spPr>
        </p:pic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28834BA-2121-418E-B8D5-65B88A62B2D1}"/>
              </a:ext>
            </a:extLst>
          </p:cNvPr>
          <p:cNvSpPr/>
          <p:nvPr/>
        </p:nvSpPr>
        <p:spPr>
          <a:xfrm>
            <a:off x="1085850" y="6606888"/>
            <a:ext cx="12458700" cy="1075510"/>
          </a:xfrm>
          <a:prstGeom prst="roundRect">
            <a:avLst>
              <a:gd name="adj" fmla="val 50000"/>
            </a:avLst>
          </a:prstGeom>
          <a:solidFill>
            <a:srgbClr val="006747"/>
          </a:solidFill>
          <a:ln>
            <a:noFill/>
          </a:ln>
          <a:scene3d>
            <a:camera prst="orthographicFront"/>
            <a:lightRig rig="threePt" dir="t"/>
          </a:scene3d>
          <a:sp3d extrusionH="6985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5A1A85-BB30-4F5E-80E9-91CBDDCE2AFB}"/>
              </a:ext>
            </a:extLst>
          </p:cNvPr>
          <p:cNvSpPr/>
          <p:nvPr/>
        </p:nvSpPr>
        <p:spPr>
          <a:xfrm>
            <a:off x="11332767" y="6698319"/>
            <a:ext cx="2000250" cy="885825"/>
          </a:xfrm>
          <a:prstGeom prst="roundRect">
            <a:avLst>
              <a:gd name="adj" fmla="val 50000"/>
            </a:avLst>
          </a:prstGeom>
          <a:solidFill>
            <a:srgbClr val="E0F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</a:rPr>
              <a:t>2065</a:t>
            </a:r>
            <a:endParaRPr lang="ko-KR" altLang="en-US" dirty="0">
              <a:solidFill>
                <a:srgbClr val="006747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2C3A0-AAE0-4ECA-B339-85F5E4666F52}"/>
              </a:ext>
            </a:extLst>
          </p:cNvPr>
          <p:cNvSpPr txBox="1"/>
          <p:nvPr/>
        </p:nvSpPr>
        <p:spPr>
          <a:xfrm>
            <a:off x="4333875" y="771525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노인 </a:t>
            </a:r>
            <a:r>
              <a:rPr lang="en-US" altLang="ko-KR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1</a:t>
            </a:r>
            <a:r>
              <a:rPr lang="ko-KR" altLang="en-US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인당 부양 인원 변화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AABC84C-0385-4ABB-A34A-572C366D5E76}"/>
              </a:ext>
            </a:extLst>
          </p:cNvPr>
          <p:cNvCxnSpPr>
            <a:stCxn id="7" idx="4"/>
          </p:cNvCxnSpPr>
          <p:nvPr/>
        </p:nvCxnSpPr>
        <p:spPr>
          <a:xfrm>
            <a:off x="12301533" y="5679144"/>
            <a:ext cx="19050" cy="1019175"/>
          </a:xfrm>
          <a:prstGeom prst="line">
            <a:avLst/>
          </a:prstGeom>
          <a:ln w="76200">
            <a:solidFill>
              <a:srgbClr val="72C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4B6180-A355-4A95-B1F3-4F4CC9A9F476}"/>
              </a:ext>
            </a:extLst>
          </p:cNvPr>
          <p:cNvGrpSpPr/>
          <p:nvPr/>
        </p:nvGrpSpPr>
        <p:grpSpPr>
          <a:xfrm>
            <a:off x="11482383" y="4040844"/>
            <a:ext cx="1638300" cy="1638300"/>
            <a:chOff x="1438424" y="4043361"/>
            <a:chExt cx="1638300" cy="16383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CDFF1A-44B1-45EE-8389-61455D0AE86F}"/>
                </a:ext>
              </a:extLst>
            </p:cNvPr>
            <p:cNvSpPr/>
            <p:nvPr/>
          </p:nvSpPr>
          <p:spPr>
            <a:xfrm>
              <a:off x="1438424" y="4043361"/>
              <a:ext cx="1638300" cy="1638300"/>
            </a:xfrm>
            <a:prstGeom prst="ellipse">
              <a:avLst/>
            </a:prstGeom>
            <a:solidFill>
              <a:srgbClr val="E0F4DA"/>
            </a:solidFill>
            <a:ln w="76200">
              <a:solidFill>
                <a:srgbClr val="72C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9E5A3F-B442-4B3A-BEAC-AD063E9909D8}"/>
                </a:ext>
              </a:extLst>
            </p:cNvPr>
            <p:cNvSpPr txBox="1"/>
            <p:nvPr/>
          </p:nvSpPr>
          <p:spPr>
            <a:xfrm>
              <a:off x="1543199" y="4540087"/>
              <a:ext cx="15335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ln w="285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페이퍼로지 7 Bold" pitchFamily="2" charset="-127"/>
                  <a:ea typeface="페이퍼로지 7 Bold" pitchFamily="2" charset="-127"/>
                </a:rPr>
                <a:t>0.9</a:t>
              </a:r>
              <a:r>
                <a:rPr lang="ko-KR" altLang="en-US" sz="4000" b="0" cap="none" spc="0" dirty="0">
                  <a:ln w="285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페이퍼로지 7 Bold" pitchFamily="2" charset="-127"/>
                  <a:ea typeface="페이퍼로지 7 Bold" pitchFamily="2" charset="-127"/>
                </a:rPr>
                <a:t>명</a:t>
              </a:r>
              <a:endParaRPr lang="ko-KR" altLang="en-US" sz="4000" dirty="0">
                <a:latin typeface="페이퍼로지 7 Bold" pitchFamily="2" charset="-127"/>
                <a:ea typeface="페이퍼로지 7 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42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230F5FF-2B00-4448-91A2-FA3D8B094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8650" y="944168"/>
            <a:ext cx="9175206" cy="513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6000" b="1" dirty="0" err="1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노인</a:t>
            </a:r>
            <a:r>
              <a:rPr lang="en-US" sz="60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 </a:t>
            </a:r>
            <a:r>
              <a:rPr lang="en-US" sz="6000" b="1" dirty="0" err="1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정신</a:t>
            </a:r>
            <a:r>
              <a:rPr lang="en-US" sz="60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 </a:t>
            </a:r>
            <a:r>
              <a:rPr lang="en-US" sz="6000" b="1" dirty="0" err="1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건강</a:t>
            </a:r>
            <a:r>
              <a:rPr lang="en-US" sz="60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 문제의 심각성</a:t>
            </a:r>
            <a:endParaRPr lang="en-US" sz="60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31276" y="2853809"/>
            <a:ext cx="163615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33%</a:t>
            </a:r>
            <a:endParaRPr lang="en-US" sz="26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69" y="2021505"/>
            <a:ext cx="1995368" cy="19953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06026" y="2434253"/>
            <a:ext cx="1662827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우울·고립감 경험</a:t>
            </a:r>
            <a:endParaRPr lang="en-US" sz="280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4136741" y="2941221"/>
            <a:ext cx="2680104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360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노인 </a:t>
            </a:r>
            <a:r>
              <a:rPr lang="en-US" sz="3600" dirty="0">
                <a:solidFill>
                  <a:srgbClr val="529878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10</a:t>
            </a:r>
            <a:r>
              <a:rPr lang="en-US" sz="360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명 중 </a:t>
            </a:r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3</a:t>
            </a:r>
            <a:r>
              <a:rPr lang="en-US" sz="360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명</a:t>
            </a:r>
            <a:endParaRPr lang="en-US" sz="36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31275" y="5572974"/>
            <a:ext cx="163615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16%</a:t>
            </a:r>
            <a:endParaRPr lang="en-US" sz="26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358" y="4697754"/>
            <a:ext cx="1995368" cy="19953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36741" y="5097316"/>
            <a:ext cx="1662827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우울증상 유병률</a:t>
            </a:r>
            <a:endParaRPr lang="en-US" sz="280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3841303" y="6252077"/>
            <a:ext cx="2551152" cy="379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페이퍼로지 2 ExtraLight" pitchFamily="2" charset="-127"/>
                <a:ea typeface="페이퍼로지 2 ExtraLight" pitchFamily="2" charset="-127"/>
                <a:cs typeface="Geist" pitchFamily="34" charset="-120"/>
              </a:rPr>
              <a:t>2020년 국민건강영양조사</a:t>
            </a:r>
            <a:endParaRPr lang="en-US" dirty="0">
              <a:latin typeface="페이퍼로지 2 ExtraLight" pitchFamily="2" charset="-127"/>
              <a:ea typeface="페이퍼로지 2 ExtraLight" pitchFamily="2" charset="-127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0516" y="2538194"/>
            <a:ext cx="3427534" cy="342753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511908" y="7285432"/>
            <a:ext cx="1319784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페이퍼로지 3 Light" pitchFamily="2" charset="-127"/>
                <a:ea typeface="페이퍼로지 3 Light" pitchFamily="2" charset="-127"/>
                <a:cs typeface="Geist" pitchFamily="34" charset="-120"/>
              </a:rPr>
              <a:t>노인들은 신체적 건강뿐만 아니라 </a:t>
            </a:r>
            <a:r>
              <a:rPr lang="en-US" sz="2000" b="1" dirty="0">
                <a:solidFill>
                  <a:srgbClr val="4B4A4A"/>
                </a:solidFill>
                <a:latin typeface="페이퍼로지 3 Light" pitchFamily="2" charset="-127"/>
                <a:ea typeface="페이퍼로지 3 Light" pitchFamily="2" charset="-127"/>
                <a:cs typeface="Geist" pitchFamily="34" charset="-120"/>
              </a:rPr>
              <a:t>정서적 지지와 사회적 상호작용, 자아성찰의 기회</a:t>
            </a:r>
            <a:r>
              <a:rPr lang="en-US" sz="2000" dirty="0">
                <a:solidFill>
                  <a:srgbClr val="4B4A4A"/>
                </a:solidFill>
                <a:latin typeface="페이퍼로지 3 Light" pitchFamily="2" charset="-127"/>
                <a:ea typeface="페이퍼로지 3 Light" pitchFamily="2" charset="-127"/>
                <a:cs typeface="Geist" pitchFamily="34" charset="-120"/>
              </a:rPr>
              <a:t>를 지속적으로 필요로 합니다.</a:t>
            </a:r>
            <a:endParaRPr lang="en-US" sz="2000" dirty="0">
              <a:latin typeface="페이퍼로지 3 Light" pitchFamily="2" charset="-127"/>
              <a:ea typeface="페이퍼로지 3 Light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C6832-CFE1-42FA-8A01-880AD9680A21}"/>
              </a:ext>
            </a:extLst>
          </p:cNvPr>
          <p:cNvSpPr txBox="1"/>
          <p:nvPr/>
        </p:nvSpPr>
        <p:spPr>
          <a:xfrm>
            <a:off x="3582019" y="5659798"/>
            <a:ext cx="1455420" cy="360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Geist" pitchFamily="34" charset="-120"/>
              </a:rPr>
              <a:t>16</a:t>
            </a:r>
            <a:r>
              <a:rPr lang="en-US" altLang="ko-KR" sz="3600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Geist" pitchFamily="34" charset="-120"/>
              </a:rPr>
              <a:t>%</a:t>
            </a:r>
            <a:endParaRPr lang="en-US" altLang="ko-KR" sz="3600" dirty="0">
              <a:latin typeface="페이퍼로지 7 Bold" pitchFamily="2" charset="-127"/>
              <a:ea typeface="페이퍼로지 7 Bold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65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회상</a:t>
            </a:r>
            <a:r>
              <a:rPr lang="en-US" sz="445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 </a:t>
            </a:r>
            <a:r>
              <a:rPr lang="ko-KR" altLang="en-US" sz="445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훈련이</a:t>
            </a:r>
            <a:r>
              <a:rPr lang="en-US" sz="445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란?</a:t>
            </a:r>
            <a:endParaRPr lang="en-US" sz="445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33951" y="3649147"/>
            <a:ext cx="1270265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노인이 자신의 과거 경험을 떠올리고, </a:t>
            </a:r>
          </a:p>
          <a:p>
            <a:pPr marL="0" indent="0" algn="l">
              <a:lnSpc>
                <a:spcPts val="3300"/>
              </a:lnSpc>
              <a:buNone/>
            </a:pPr>
            <a:r>
              <a:rPr lang="en-US" sz="2650" b="1" dirty="0" err="1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이를</a:t>
            </a:r>
            <a:r>
              <a:rPr lang="en-US" sz="2650" b="1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 타인과 공유하면서 심리적 안정을 추구하는 </a:t>
            </a:r>
            <a:r>
              <a:rPr lang="en-US" sz="2650" b="1" dirty="0">
                <a:solidFill>
                  <a:srgbClr val="5CC97B"/>
                </a:solidFill>
                <a:latin typeface="페이퍼로지 9 Black" pitchFamily="2" charset="-127"/>
                <a:ea typeface="페이퍼로지 9 Black" pitchFamily="2" charset="-127"/>
                <a:cs typeface="Noto Serif SC Bold" pitchFamily="34" charset="-120"/>
              </a:rPr>
              <a:t>비약물적 심리사회적 치료법</a:t>
            </a:r>
            <a:endParaRPr lang="en-US" sz="265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308985"/>
            <a:ext cx="30480" cy="1530906"/>
          </a:xfrm>
          <a:prstGeom prst="rect">
            <a:avLst/>
          </a:prstGeom>
          <a:solidFill>
            <a:srgbClr val="00674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34595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4253" y="5229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다양한 매체 활용</a:t>
            </a:r>
            <a:endParaRPr lang="en-US" sz="220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44253" y="5625028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6 SemiBold" pitchFamily="2" charset="-127"/>
                <a:ea typeface="페이퍼로지 6 SemiBold" pitchFamily="2" charset="-127"/>
                <a:cs typeface="Geist" pitchFamily="34" charset="-120"/>
              </a:rPr>
              <a:t>사진, 음악, 미술, 옛 </a:t>
            </a:r>
            <a:r>
              <a:rPr lang="en-US" sz="1750" dirty="0" err="1">
                <a:solidFill>
                  <a:srgbClr val="4B4A4A"/>
                </a:solidFill>
                <a:latin typeface="페이퍼로지 6 SemiBold" pitchFamily="2" charset="-127"/>
                <a:ea typeface="페이퍼로지 6 SemiBold" pitchFamily="2" charset="-127"/>
                <a:cs typeface="Geist" pitchFamily="34" charset="-120"/>
              </a:rPr>
              <a:t>물건</a:t>
            </a:r>
            <a:r>
              <a:rPr lang="en-US" sz="1750" dirty="0">
                <a:solidFill>
                  <a:srgbClr val="4B4A4A"/>
                </a:solidFill>
                <a:latin typeface="페이퍼로지 6 SemiBold" pitchFamily="2" charset="-127"/>
                <a:ea typeface="페이퍼로지 6 SemiBold" pitchFamily="2" charset="-127"/>
                <a:cs typeface="Geist" pitchFamily="34" charset="-120"/>
              </a:rPr>
              <a:t> 등</a:t>
            </a:r>
            <a:endParaRPr lang="en-US" sz="175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1540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86356" y="5229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디지털</a:t>
            </a:r>
            <a:r>
              <a:rPr lang="en-US" sz="220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 </a:t>
            </a:r>
            <a:r>
              <a:rPr lang="en-US" sz="2200" b="1" dirty="0" err="1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회상</a:t>
            </a:r>
            <a:r>
              <a:rPr lang="ko-KR" altLang="en-US" sz="220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훈련</a:t>
            </a:r>
            <a:endParaRPr lang="en-US" sz="220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86355" y="5625028"/>
            <a:ext cx="3308152" cy="99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B4A4A"/>
                </a:solidFill>
                <a:latin typeface="페이퍼로지 6 SemiBold" pitchFamily="2" charset="-127"/>
                <a:ea typeface="페이퍼로지 6 SemiBold" pitchFamily="2" charset="-127"/>
                <a:cs typeface="Geist" pitchFamily="34" charset="-120"/>
              </a:rPr>
              <a:t>개인화를 통한 </a:t>
            </a:r>
            <a:br>
              <a:rPr lang="en-US" altLang="ko-KR" sz="1750" dirty="0">
                <a:solidFill>
                  <a:srgbClr val="4B4A4A"/>
                </a:solidFill>
                <a:latin typeface="페이퍼로지 6 SemiBold" pitchFamily="2" charset="-127"/>
                <a:ea typeface="페이퍼로지 6 SemiBold" pitchFamily="2" charset="-127"/>
                <a:cs typeface="Geist" pitchFamily="34" charset="-120"/>
              </a:rPr>
            </a:br>
            <a:r>
              <a:rPr lang="ko-KR" altLang="en-US" sz="1750" dirty="0">
                <a:solidFill>
                  <a:srgbClr val="4B4A4A"/>
                </a:solidFill>
                <a:latin typeface="페이퍼로지 6 SemiBold" pitchFamily="2" charset="-127"/>
                <a:ea typeface="페이퍼로지 6 SemiBold" pitchFamily="2" charset="-127"/>
                <a:cs typeface="Geist" pitchFamily="34" charset="-120"/>
              </a:rPr>
              <a:t>회상 훈련의 효과 연구 존재</a:t>
            </a:r>
            <a:endParaRPr lang="en-US" sz="175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5334595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28459" y="5229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개인·집단 적용</a:t>
            </a:r>
            <a:endParaRPr lang="en-US" sz="220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528457" y="5642253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B4A4A"/>
                </a:solidFill>
                <a:latin typeface="페이퍼로지 6 SemiBold" pitchFamily="2" charset="-127"/>
                <a:ea typeface="페이퍼로지 6 SemiBold" pitchFamily="2" charset="-127"/>
                <a:cs typeface="Geist" pitchFamily="34" charset="-120"/>
              </a:rPr>
              <a:t>개인 및 집단</a:t>
            </a:r>
            <a:r>
              <a:rPr lang="en-US" altLang="ko-KR" sz="1750" dirty="0">
                <a:solidFill>
                  <a:srgbClr val="4B4A4A"/>
                </a:solidFill>
                <a:latin typeface="페이퍼로지 6 SemiBold" pitchFamily="2" charset="-127"/>
                <a:ea typeface="페이퍼로지 6 SemiBold" pitchFamily="2" charset="-127"/>
                <a:cs typeface="Geist" pitchFamily="34" charset="-120"/>
              </a:rPr>
              <a:t>, </a:t>
            </a:r>
            <a:r>
              <a:rPr lang="ko-KR" altLang="en-US" sz="1750" dirty="0">
                <a:solidFill>
                  <a:srgbClr val="4B4A4A"/>
                </a:solidFill>
                <a:latin typeface="페이퍼로지 6 SemiBold" pitchFamily="2" charset="-127"/>
                <a:ea typeface="페이퍼로지 6 SemiBold" pitchFamily="2" charset="-127"/>
                <a:cs typeface="Geist" pitchFamily="34" charset="-120"/>
              </a:rPr>
              <a:t>모든 </a:t>
            </a:r>
            <a:r>
              <a:rPr lang="en-US" sz="1750" dirty="0" err="1">
                <a:solidFill>
                  <a:srgbClr val="4B4A4A"/>
                </a:solidFill>
                <a:latin typeface="페이퍼로지 6 SemiBold" pitchFamily="2" charset="-127"/>
                <a:ea typeface="페이퍼로지 6 SemiBold" pitchFamily="2" charset="-127"/>
                <a:cs typeface="Geist" pitchFamily="34" charset="-120"/>
              </a:rPr>
              <a:t>형태에서</a:t>
            </a:r>
            <a:r>
              <a:rPr lang="en-US" sz="1750" dirty="0">
                <a:solidFill>
                  <a:srgbClr val="4B4A4A"/>
                </a:solidFill>
                <a:latin typeface="페이퍼로지 6 SemiBold" pitchFamily="2" charset="-127"/>
                <a:ea typeface="페이퍼로지 6 SemiBold" pitchFamily="2" charset="-127"/>
                <a:cs typeface="Geist" pitchFamily="34" charset="-120"/>
              </a:rPr>
              <a:t> 효과적</a:t>
            </a:r>
            <a:endParaRPr lang="en-US" sz="175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C12B59-6B3B-476B-B0E7-507E9EF84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3093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누구에게 도움이 될까</a:t>
            </a:r>
            <a:r>
              <a:rPr lang="en-US" altLang="ko-KR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?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33951" y="3385661"/>
            <a:ext cx="75382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노인</a:t>
            </a:r>
            <a:endParaRPr lang="en-US" sz="26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045500"/>
            <a:ext cx="30480" cy="1105614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406265"/>
            <a:ext cx="4196358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28224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우울감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28224" y="51311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30~50% 감소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4406265"/>
            <a:ext cx="4196358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1396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인지기능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51396" y="51311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15~20% 개선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4406265"/>
            <a:ext cx="4196358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삶의 질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74568" y="51311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20~30% 증가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B53A28-C3AE-46C7-87CA-B472D413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9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3093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누구에게 도움이 될까</a:t>
            </a:r>
            <a:r>
              <a:rPr lang="en-US" altLang="ko-KR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?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33951" y="3385661"/>
            <a:ext cx="75382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보호자</a:t>
            </a:r>
            <a:endParaRPr lang="en-US" sz="26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045500"/>
            <a:ext cx="30480" cy="1105614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406266"/>
            <a:ext cx="4196358" cy="1668532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 4"/>
          <p:cNvSpPr/>
          <p:nvPr/>
        </p:nvSpPr>
        <p:spPr>
          <a:xfrm>
            <a:off x="1028224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재가 돌봄 부담 감소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28224" y="5131118"/>
            <a:ext cx="3727490" cy="832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  <a:t>어르신이 혼자 집에 남겨졌을 때에 대한</a:t>
            </a:r>
            <a:br>
              <a:rPr lang="en-US" altLang="ko-KR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</a:br>
            <a:r>
              <a:rPr lang="ko-KR" alt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  <a:t> 걱정</a:t>
            </a:r>
            <a:r>
              <a:rPr lang="en-US" altLang="ko-KR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lang="ko-KR" alt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  <a:t>감소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4406265"/>
            <a:ext cx="4196358" cy="1668533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1396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개인화 된 돌봄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51396" y="51311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  <a:t>개인에게 적용시킬 수 없는 객관적이고 </a:t>
            </a:r>
            <a:br>
              <a:rPr lang="en-US" altLang="ko-KR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</a:br>
            <a:r>
              <a:rPr lang="ko-KR" alt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  <a:t>일반화 된 정보를 대체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4406265"/>
            <a:ext cx="4196358" cy="1668533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삶의 질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74568" y="51311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보호자의 일상 시간을 보장하여 경제 및</a:t>
            </a:r>
            <a:br>
              <a:rPr lang="en-US" altLang="ko-KR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</a:br>
            <a:r>
              <a:rPr lang="ko-KR" alt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정서적으로 보조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C11969-506B-451C-B4F4-AE5B2FCF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3093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누구에게 도움이 될까</a:t>
            </a:r>
            <a:r>
              <a:rPr lang="en-US" altLang="ko-KR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?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33951" y="3385661"/>
            <a:ext cx="75382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26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치료사</a:t>
            </a:r>
            <a:endParaRPr lang="en-US" sz="26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045500"/>
            <a:ext cx="30480" cy="1105614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406265"/>
            <a:ext cx="4196358" cy="1636726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28224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회상 요법 일반화의 위험성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28224" y="51311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일반적인 진행만 가능하거나 </a:t>
            </a:r>
            <a:br>
              <a:rPr lang="en-US" altLang="ko-KR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</a:br>
            <a:r>
              <a:rPr lang="ko-KR" alt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특정 키워드에 의해 </a:t>
            </a:r>
            <a:r>
              <a:rPr lang="ko-KR" altLang="en-US" sz="1750" b="1" dirty="0" err="1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우울감</a:t>
            </a:r>
            <a:r>
              <a:rPr lang="ko-KR" alt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 가중 가능성 존재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4406265"/>
            <a:ext cx="4196358" cy="1636726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1396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치료의 지속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51396" y="51311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가정에서도 치료를 지속하여 치료 효과 증대 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AD8B4A-063F-4A73-BCAD-E2AF8C36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20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2E773-66F1-4156-853F-373BDDEC1A5F}"/>
              </a:ext>
            </a:extLst>
          </p:cNvPr>
          <p:cNvSpPr txBox="1"/>
          <p:nvPr/>
        </p:nvSpPr>
        <p:spPr>
          <a:xfrm>
            <a:off x="2494413" y="3268524"/>
            <a:ext cx="97786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006747"/>
                </a:solidFill>
                <a:latin typeface="페이퍼로지 7 Bold" pitchFamily="2" charset="-127"/>
                <a:ea typeface="페이퍼로지 7 Bold" pitchFamily="2" charset="-127"/>
              </a:rPr>
              <a:t>가정에서도 지속적으로 활용 가능한</a:t>
            </a:r>
            <a:br>
              <a:rPr lang="en-US" altLang="ko-KR" sz="5400" dirty="0">
                <a:solidFill>
                  <a:srgbClr val="006747"/>
                </a:solidFill>
                <a:latin typeface="페이퍼로지 7 Bold" pitchFamily="2" charset="-127"/>
                <a:ea typeface="페이퍼로지 7 Bold" pitchFamily="2" charset="-127"/>
              </a:rPr>
            </a:br>
            <a:r>
              <a:rPr lang="ko-KR" altLang="en-US" sz="5400" dirty="0">
                <a:solidFill>
                  <a:srgbClr val="006747"/>
                </a:solidFill>
                <a:latin typeface="페이퍼로지 7 Bold" pitchFamily="2" charset="-127"/>
                <a:ea typeface="페이퍼로지 7 Bold" pitchFamily="2" charset="-127"/>
              </a:rPr>
              <a:t>개인화 회상 서비스의 필요성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F96A83-DB1B-4123-8121-63EC2710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533" y="6888687"/>
            <a:ext cx="2224092" cy="13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2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2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5E67A2E4-A3AC-4F47-88D0-B57D21006965}"/>
              </a:ext>
            </a:extLst>
          </p:cNvPr>
          <p:cNvSpPr/>
          <p:nvPr/>
        </p:nvSpPr>
        <p:spPr>
          <a:xfrm>
            <a:off x="7505700" y="0"/>
            <a:ext cx="11887200" cy="8229600"/>
          </a:xfrm>
          <a:prstGeom prst="parallelogram">
            <a:avLst/>
          </a:prstGeom>
          <a:solidFill>
            <a:srgbClr val="E3F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D287E-A556-43E9-9695-FF832E7F21A7}"/>
              </a:ext>
            </a:extLst>
          </p:cNvPr>
          <p:cNvSpPr txBox="1"/>
          <p:nvPr/>
        </p:nvSpPr>
        <p:spPr>
          <a:xfrm>
            <a:off x="266700" y="3329970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F2CC"/>
                </a:solidFill>
                <a:latin typeface="페이퍼로지 9 Black" pitchFamily="2" charset="-127"/>
                <a:ea typeface="페이퍼로지 9 Black" pitchFamily="2" charset="-127"/>
              </a:rPr>
              <a:t>3. </a:t>
            </a:r>
            <a:r>
              <a:rPr lang="ko-KR" altLang="en-US" sz="9600" dirty="0">
                <a:solidFill>
                  <a:srgbClr val="FFF2CC"/>
                </a:solidFill>
                <a:latin typeface="페이퍼로지 9 Black" pitchFamily="2" charset="-127"/>
                <a:ea typeface="페이퍼로지 9 Black" pitchFamily="2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08787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기존 회상 훈련의 흐름 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주 1-2회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410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정기적 실시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40-60분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410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회당 진행 시간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6-12회기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410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총 프로그램 구성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2D776C-2109-4736-B142-0997564FC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기존 회상 훈련의 흐름 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주 1-2회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410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정기적 실시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ko-KR" sz="2200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  <a:t>10</a:t>
            </a:r>
            <a:r>
              <a:rPr lang="ko-KR" altLang="en-US" sz="2200" dirty="0" err="1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  <a:t>분씩</a:t>
            </a:r>
            <a:r>
              <a:rPr lang="ko-KR" altLang="en-US" sz="2200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lang="en-US" altLang="ko-KR" sz="2200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  <a:t>4</a:t>
            </a:r>
            <a:r>
              <a:rPr lang="ko-KR" altLang="en-US" sz="2200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</a:rPr>
              <a:t>가지 질문 유형 제공</a:t>
            </a:r>
            <a:endParaRPr lang="en-US" altLang="ko-KR" sz="2200" dirty="0">
              <a:solidFill>
                <a:srgbClr val="4B4A4A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410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설문을 바탕으로 개인화된 회상 질문 제공</a:t>
            </a:r>
            <a:endParaRPr lang="en-US" altLang="ko-KR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장기적이고 일상적인 훈련 제공</a:t>
            </a:r>
            <a:endParaRPr lang="en-US" altLang="ko-KR" sz="2200" dirty="0">
              <a:solidFill>
                <a:srgbClr val="4B4A4A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410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장기적인 모니터링 및 회상 훈련</a:t>
            </a:r>
            <a:endParaRPr lang="en-US" altLang="ko-KR" sz="1750" dirty="0">
              <a:latin typeface="페이퍼로지 5 Medium" pitchFamily="2" charset="-127"/>
              <a:ea typeface="페이퍼로지 5 Medium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2D776C-2109-4736-B142-0997564FC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1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5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발표 개요</a:t>
            </a:r>
            <a:endParaRPr lang="en-US" sz="445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6497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1</a:t>
            </a:r>
            <a:endParaRPr lang="en-US" sz="265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3615809"/>
            <a:ext cx="45254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기획 배경</a:t>
            </a:r>
            <a:endParaRPr lang="en-US" sz="220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4106228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인구 </a:t>
            </a:r>
            <a:r>
              <a:rPr lang="en-US" sz="1750" dirty="0" err="1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통계</a:t>
            </a: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 </a:t>
            </a:r>
            <a:r>
              <a:rPr lang="ko-KR" alt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변화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56884" y="353794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41955" y="36497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</a:rPr>
              <a:t>3</a:t>
            </a:r>
            <a:endParaRPr lang="en-US" sz="265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8194000" y="3615809"/>
            <a:ext cx="3341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기대효과</a:t>
            </a:r>
            <a:endParaRPr lang="en-US" sz="220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194000" y="41062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회상 치료의 기대 효과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50657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</a:rPr>
              <a:t>2</a:t>
            </a:r>
            <a:endParaRPr lang="en-US" sz="265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프로젝트 기획</a:t>
            </a:r>
            <a:endParaRPr lang="en-US" sz="220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30906" y="549104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온라인 회상 훈련 플랫폼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41954" y="50077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4</a:t>
            </a:r>
            <a:endParaRPr lang="en-US" sz="2650" dirty="0">
              <a:latin typeface="페이퍼로지 7 Bold" pitchFamily="2" charset="-127"/>
              <a:ea typeface="페이퍼로지 7 Bold" pitchFamily="2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4A4A"/>
                </a:solidFill>
                <a:latin typeface="페이퍼로지 7 Bold" pitchFamily="2" charset="-127"/>
                <a:ea typeface="페이퍼로지 7 Bold" pitchFamily="2" charset="-127"/>
              </a:rPr>
              <a:t>Q&amp;A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90DDAD0-1102-4673-820D-6A3E58398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5180" y="10537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</a:rPr>
              <a:t>회상 훈련 핵심 기능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2D776C-2109-4736-B142-0997564F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DB28677-D561-4447-8D26-BFBE034DE003}"/>
              </a:ext>
            </a:extLst>
          </p:cNvPr>
          <p:cNvSpPr/>
          <p:nvPr/>
        </p:nvSpPr>
        <p:spPr>
          <a:xfrm>
            <a:off x="1682711" y="2653844"/>
            <a:ext cx="5435561" cy="1579839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기초 설문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64C0D3C-4F7E-4418-8D2A-EF1D36E7CA1C}"/>
              </a:ext>
            </a:extLst>
          </p:cNvPr>
          <p:cNvSpPr/>
          <p:nvPr/>
        </p:nvSpPr>
        <p:spPr>
          <a:xfrm>
            <a:off x="7512130" y="4550315"/>
            <a:ext cx="5540335" cy="1579838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사진 활용 질문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77F821D-1092-42FB-87A5-E35C366323CB}"/>
              </a:ext>
            </a:extLst>
          </p:cNvPr>
          <p:cNvSpPr/>
          <p:nvPr/>
        </p:nvSpPr>
        <p:spPr>
          <a:xfrm>
            <a:off x="1774865" y="4550315"/>
            <a:ext cx="5343407" cy="1579839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음성 활용 질문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42C5A1A-4B1C-4274-BBAA-04640A709FAC}"/>
              </a:ext>
            </a:extLst>
          </p:cNvPr>
          <p:cNvSpPr/>
          <p:nvPr/>
        </p:nvSpPr>
        <p:spPr>
          <a:xfrm>
            <a:off x="7512130" y="2653844"/>
            <a:ext cx="5534025" cy="1579838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개인화 질문</a:t>
            </a:r>
          </a:p>
        </p:txBody>
      </p:sp>
    </p:spTree>
    <p:extLst>
      <p:ext uri="{BB962C8B-B14F-4D97-AF65-F5344CB8AC3E}">
        <p14:creationId xmlns:p14="http://schemas.microsoft.com/office/powerpoint/2010/main" val="205813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5180" y="10537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</a:rPr>
              <a:t>회상 훈련 핵심 기능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2D776C-2109-4736-B142-0997564F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DB28677-D561-4447-8D26-BFBE034DE003}"/>
              </a:ext>
            </a:extLst>
          </p:cNvPr>
          <p:cNvSpPr/>
          <p:nvPr/>
        </p:nvSpPr>
        <p:spPr>
          <a:xfrm>
            <a:off x="1682711" y="2653844"/>
            <a:ext cx="5435561" cy="1579839"/>
          </a:xfrm>
          <a:prstGeom prst="round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006747"/>
                </a:solidFill>
                <a:latin typeface="페이퍼로지 6 SemiBold" pitchFamily="2" charset="-127"/>
                <a:ea typeface="페이퍼로지 6 SemiBold" pitchFamily="2" charset="-127"/>
              </a:rPr>
              <a:t>기초 설문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64C0D3C-4F7E-4418-8D2A-EF1D36E7CA1C}"/>
              </a:ext>
            </a:extLst>
          </p:cNvPr>
          <p:cNvSpPr/>
          <p:nvPr/>
        </p:nvSpPr>
        <p:spPr>
          <a:xfrm>
            <a:off x="7512130" y="4550315"/>
            <a:ext cx="5540335" cy="1579838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사진 활용 질문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77F821D-1092-42FB-87A5-E35C366323CB}"/>
              </a:ext>
            </a:extLst>
          </p:cNvPr>
          <p:cNvSpPr/>
          <p:nvPr/>
        </p:nvSpPr>
        <p:spPr>
          <a:xfrm>
            <a:off x="1774865" y="4550315"/>
            <a:ext cx="5343407" cy="1579839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음성 활용 질문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42C5A1A-4B1C-4274-BBAA-04640A709FAC}"/>
              </a:ext>
            </a:extLst>
          </p:cNvPr>
          <p:cNvSpPr/>
          <p:nvPr/>
        </p:nvSpPr>
        <p:spPr>
          <a:xfrm>
            <a:off x="7512130" y="2653844"/>
            <a:ext cx="5534025" cy="1579838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개인화 질문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E0D4E-C96C-4FB2-93E4-A002970197AA}"/>
              </a:ext>
            </a:extLst>
          </p:cNvPr>
          <p:cNvSpPr txBox="1"/>
          <p:nvPr/>
        </p:nvSpPr>
        <p:spPr>
          <a:xfrm>
            <a:off x="965180" y="6821955"/>
            <a:ext cx="125825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“</a:t>
            </a:r>
            <a:r>
              <a:rPr lang="ko-KR" altLang="en-US" sz="40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좋아하던 취미 활동과 그 즐거움을 설명해주세요</a:t>
            </a:r>
            <a:r>
              <a:rPr lang="en-US" altLang="ko-KR" sz="40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.”</a:t>
            </a:r>
            <a:endParaRPr lang="ko-KR" altLang="en-US" sz="4000" dirty="0">
              <a:solidFill>
                <a:srgbClr val="4B4A4A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16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5180" y="10537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</a:rPr>
              <a:t>회상 훈련 핵심 기능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2D776C-2109-4736-B142-0997564F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DB28677-D561-4447-8D26-BFBE034DE003}"/>
              </a:ext>
            </a:extLst>
          </p:cNvPr>
          <p:cNvSpPr/>
          <p:nvPr/>
        </p:nvSpPr>
        <p:spPr>
          <a:xfrm>
            <a:off x="1682711" y="2653844"/>
            <a:ext cx="5435561" cy="1579839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기초 설문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64C0D3C-4F7E-4418-8D2A-EF1D36E7CA1C}"/>
              </a:ext>
            </a:extLst>
          </p:cNvPr>
          <p:cNvSpPr/>
          <p:nvPr/>
        </p:nvSpPr>
        <p:spPr>
          <a:xfrm>
            <a:off x="7512130" y="4550315"/>
            <a:ext cx="5540335" cy="1579838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사진 활용 질문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77F821D-1092-42FB-87A5-E35C366323CB}"/>
              </a:ext>
            </a:extLst>
          </p:cNvPr>
          <p:cNvSpPr/>
          <p:nvPr/>
        </p:nvSpPr>
        <p:spPr>
          <a:xfrm>
            <a:off x="1774865" y="4550315"/>
            <a:ext cx="5343407" cy="1579839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음성 활용 질문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42C5A1A-4B1C-4274-BBAA-04640A709FAC}"/>
              </a:ext>
            </a:extLst>
          </p:cNvPr>
          <p:cNvSpPr/>
          <p:nvPr/>
        </p:nvSpPr>
        <p:spPr>
          <a:xfrm>
            <a:off x="7512130" y="2653844"/>
            <a:ext cx="5534025" cy="1579838"/>
          </a:xfrm>
          <a:prstGeom prst="round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006747"/>
                </a:solidFill>
                <a:latin typeface="페이퍼로지 6 SemiBold" pitchFamily="2" charset="-127"/>
                <a:ea typeface="페이퍼로지 6 SemiBold" pitchFamily="2" charset="-127"/>
              </a:rPr>
              <a:t>개인화 질문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68214-DC8B-4F70-A75E-F1478197A497}"/>
              </a:ext>
            </a:extLst>
          </p:cNvPr>
          <p:cNvSpPr txBox="1"/>
          <p:nvPr/>
        </p:nvSpPr>
        <p:spPr>
          <a:xfrm>
            <a:off x="1136630" y="6637289"/>
            <a:ext cx="125825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“</a:t>
            </a:r>
            <a:r>
              <a:rPr lang="ko-KR" altLang="en-US" sz="3200" dirty="0">
                <a:latin typeface="페이퍼로지 4 Regular" pitchFamily="2" charset="-127"/>
                <a:ea typeface="페이퍼로지 4 Regular" pitchFamily="2" charset="-127"/>
              </a:rPr>
              <a:t>정상에 도착했을 때 느끼셨던 그 상쾌한 기분</a:t>
            </a:r>
            <a:r>
              <a:rPr lang="en-US" altLang="ko-KR" sz="3200" dirty="0"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3200" dirty="0">
                <a:latin typeface="페이퍼로지 4 Regular" pitchFamily="2" charset="-127"/>
                <a:ea typeface="페이퍼로지 4 Regular" pitchFamily="2" charset="-127"/>
              </a:rPr>
              <a:t>아직도 생생하게 기억나시죠</a:t>
            </a:r>
            <a:r>
              <a:rPr lang="en-US" altLang="ko-KR" sz="3200" dirty="0">
                <a:latin typeface="페이퍼로지 4 Regular" pitchFamily="2" charset="-127"/>
                <a:ea typeface="페이퍼로지 4 Regular" pitchFamily="2" charset="-127"/>
              </a:rPr>
              <a:t>? </a:t>
            </a:r>
            <a:r>
              <a:rPr lang="ko-KR" altLang="en-US" sz="3200" dirty="0">
                <a:latin typeface="페이퍼로지 4 Regular" pitchFamily="2" charset="-127"/>
                <a:ea typeface="페이퍼로지 4 Regular" pitchFamily="2" charset="-127"/>
              </a:rPr>
              <a:t>혹시 가장 인상 깊었던 산이나 풍경이 있었나요</a:t>
            </a:r>
            <a:r>
              <a:rPr lang="en-US" altLang="ko-KR" sz="3200" dirty="0">
                <a:latin typeface="페이퍼로지 4 Regular" pitchFamily="2" charset="-127"/>
                <a:ea typeface="페이퍼로지 4 Regular" pitchFamily="2" charset="-127"/>
              </a:rPr>
              <a:t>?</a:t>
            </a:r>
            <a:r>
              <a:rPr lang="en-US" altLang="ko-KR" sz="32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”</a:t>
            </a:r>
            <a:endParaRPr lang="ko-KR" altLang="en-US" sz="3200" dirty="0">
              <a:solidFill>
                <a:srgbClr val="4B4A4A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033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5180" y="10537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</a:rPr>
              <a:t>회상 훈련 핵심 기능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2D776C-2109-4736-B142-0997564FC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DB28677-D561-4447-8D26-BFBE034DE003}"/>
              </a:ext>
            </a:extLst>
          </p:cNvPr>
          <p:cNvSpPr/>
          <p:nvPr/>
        </p:nvSpPr>
        <p:spPr>
          <a:xfrm>
            <a:off x="1682711" y="2653844"/>
            <a:ext cx="5435561" cy="1579839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기초 설문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64C0D3C-4F7E-4418-8D2A-EF1D36E7CA1C}"/>
              </a:ext>
            </a:extLst>
          </p:cNvPr>
          <p:cNvSpPr/>
          <p:nvPr/>
        </p:nvSpPr>
        <p:spPr>
          <a:xfrm>
            <a:off x="7512130" y="4550315"/>
            <a:ext cx="5540335" cy="1579838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사진 활용 질문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77F821D-1092-42FB-87A5-E35C366323CB}"/>
              </a:ext>
            </a:extLst>
          </p:cNvPr>
          <p:cNvSpPr/>
          <p:nvPr/>
        </p:nvSpPr>
        <p:spPr>
          <a:xfrm>
            <a:off x="1774865" y="4550315"/>
            <a:ext cx="5343407" cy="1579839"/>
          </a:xfrm>
          <a:prstGeom prst="round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006747"/>
                </a:solidFill>
                <a:latin typeface="페이퍼로지 6 SemiBold" pitchFamily="2" charset="-127"/>
                <a:ea typeface="페이퍼로지 6 SemiBold" pitchFamily="2" charset="-127"/>
              </a:rPr>
              <a:t>음성 활용 질문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42C5A1A-4B1C-4274-BBAA-04640A709FAC}"/>
              </a:ext>
            </a:extLst>
          </p:cNvPr>
          <p:cNvSpPr/>
          <p:nvPr/>
        </p:nvSpPr>
        <p:spPr>
          <a:xfrm>
            <a:off x="7512130" y="2653844"/>
            <a:ext cx="5534025" cy="1579838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개인화 질문</a:t>
            </a:r>
          </a:p>
        </p:txBody>
      </p:sp>
      <p:pic>
        <p:nvPicPr>
          <p:cNvPr id="2" name="rain-sound-188158">
            <a:hlinkClick r:id="" action="ppaction://media"/>
            <a:extLst>
              <a:ext uri="{FF2B5EF4-FFF2-40B4-BE49-F238E27FC236}">
                <a16:creationId xmlns:a16="http://schemas.microsoft.com/office/drawing/2014/main" id="{4F02B9B9-EA8C-4AED-8796-8566D04B2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844" y="6739266"/>
            <a:ext cx="790575" cy="790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74CF09-6992-4E6A-881C-CF78AD52E45B}"/>
              </a:ext>
            </a:extLst>
          </p:cNvPr>
          <p:cNvSpPr txBox="1"/>
          <p:nvPr/>
        </p:nvSpPr>
        <p:spPr>
          <a:xfrm>
            <a:off x="1155739" y="6821955"/>
            <a:ext cx="125825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“</a:t>
            </a:r>
            <a:r>
              <a:rPr lang="ko-KR" altLang="en-US" sz="40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이 소리를 듣고 </a:t>
            </a:r>
            <a:r>
              <a:rPr lang="ko-KR" altLang="en-US" sz="4000" dirty="0" err="1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떠오르는게</a:t>
            </a:r>
            <a:r>
              <a:rPr lang="ko-KR" altLang="en-US" sz="40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 있을까요</a:t>
            </a:r>
            <a:r>
              <a:rPr lang="en-US" altLang="ko-KR" sz="40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?”</a:t>
            </a:r>
            <a:endParaRPr lang="ko-KR" altLang="en-US" sz="4000" dirty="0">
              <a:solidFill>
                <a:srgbClr val="4B4A4A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67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5180" y="10537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</a:rPr>
              <a:t>회상 훈련 핵심 기능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2D776C-2109-4736-B142-0997564F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DB28677-D561-4447-8D26-BFBE034DE003}"/>
              </a:ext>
            </a:extLst>
          </p:cNvPr>
          <p:cNvSpPr/>
          <p:nvPr/>
        </p:nvSpPr>
        <p:spPr>
          <a:xfrm>
            <a:off x="1682711" y="2653844"/>
            <a:ext cx="5435561" cy="1579839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기초 설문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64C0D3C-4F7E-4418-8D2A-EF1D36E7CA1C}"/>
              </a:ext>
            </a:extLst>
          </p:cNvPr>
          <p:cNvSpPr/>
          <p:nvPr/>
        </p:nvSpPr>
        <p:spPr>
          <a:xfrm>
            <a:off x="7512130" y="4550315"/>
            <a:ext cx="5540335" cy="1579838"/>
          </a:xfrm>
          <a:prstGeom prst="round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006747"/>
                </a:solidFill>
                <a:latin typeface="페이퍼로지 6 SemiBold" pitchFamily="2" charset="-127"/>
                <a:ea typeface="페이퍼로지 6 SemiBold" pitchFamily="2" charset="-127"/>
              </a:rPr>
              <a:t>사진 활용 질문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77F821D-1092-42FB-87A5-E35C366323CB}"/>
              </a:ext>
            </a:extLst>
          </p:cNvPr>
          <p:cNvSpPr/>
          <p:nvPr/>
        </p:nvSpPr>
        <p:spPr>
          <a:xfrm>
            <a:off x="1774865" y="4550315"/>
            <a:ext cx="5343407" cy="1579839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음성 활용 질문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42C5A1A-4B1C-4274-BBAA-04640A709FAC}"/>
              </a:ext>
            </a:extLst>
          </p:cNvPr>
          <p:cNvSpPr/>
          <p:nvPr/>
        </p:nvSpPr>
        <p:spPr>
          <a:xfrm>
            <a:off x="7512130" y="2653844"/>
            <a:ext cx="5534025" cy="1579838"/>
          </a:xfrm>
          <a:prstGeom prst="roundRect">
            <a:avLst/>
          </a:prstGeom>
          <a:solidFill>
            <a:srgbClr val="52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2CC"/>
                </a:solidFill>
                <a:latin typeface="페이퍼로지 6 SemiBold" pitchFamily="2" charset="-127"/>
                <a:ea typeface="페이퍼로지 6 SemiBold" pitchFamily="2" charset="-127"/>
              </a:rPr>
              <a:t>개인화 질문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0439D-D51E-4E88-BAFB-5DA413E25747}"/>
              </a:ext>
            </a:extLst>
          </p:cNvPr>
          <p:cNvSpPr txBox="1"/>
          <p:nvPr/>
        </p:nvSpPr>
        <p:spPr>
          <a:xfrm>
            <a:off x="965180" y="6821955"/>
            <a:ext cx="125825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“</a:t>
            </a:r>
            <a:r>
              <a:rPr lang="ko-KR" altLang="en-US" sz="40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이 음식을 먹어본 적 있나요</a:t>
            </a:r>
            <a:r>
              <a:rPr lang="en-US" altLang="ko-KR" sz="4000" dirty="0">
                <a:solidFill>
                  <a:srgbClr val="4B4A4A"/>
                </a:solidFill>
                <a:latin typeface="페이퍼로지 4 Regular" pitchFamily="2" charset="-127"/>
                <a:ea typeface="페이퍼로지 4 Regular" pitchFamily="2" charset="-127"/>
              </a:rPr>
              <a:t>?”</a:t>
            </a:r>
            <a:endParaRPr lang="ko-KR" altLang="en-US" sz="4000" dirty="0">
              <a:solidFill>
                <a:srgbClr val="4B4A4A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026" name="Picture 2" descr="아폴로가 800원…골목식품도 못 피해 간 인플레">
            <a:extLst>
              <a:ext uri="{FF2B5EF4-FFF2-40B4-BE49-F238E27FC236}">
                <a16:creationId xmlns:a16="http://schemas.microsoft.com/office/drawing/2014/main" id="{FDA9054B-6A64-46DC-AFF6-FD27F501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46" y="1596886"/>
            <a:ext cx="4323563" cy="47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7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B2D474C-B2A9-4511-8148-D2C866E5D93B}"/>
              </a:ext>
            </a:extLst>
          </p:cNvPr>
          <p:cNvSpPr/>
          <p:nvPr/>
        </p:nvSpPr>
        <p:spPr>
          <a:xfrm>
            <a:off x="619619" y="493220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err="1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아키텍쳐</a:t>
            </a: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 </a:t>
            </a:r>
            <a:r>
              <a:rPr lang="en-US" altLang="ko-KR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&amp; </a:t>
            </a:r>
            <a:r>
              <a:rPr lang="ko-KR" altLang="en-US" sz="4450" b="1" dirty="0" err="1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기술스택</a:t>
            </a:r>
            <a:endParaRPr lang="en-US" altLang="ko-KR" sz="4450" b="1" dirty="0">
              <a:solidFill>
                <a:srgbClr val="006747"/>
              </a:solidFill>
              <a:latin typeface="페이퍼로지 8 ExtraBold" pitchFamily="2" charset="-127"/>
              <a:ea typeface="페이퍼로지 8 ExtraBold" pitchFamily="2" charset="-127"/>
              <a:cs typeface="Noto Serif SC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altLang="ko-KR" sz="4450" b="1" dirty="0">
              <a:solidFill>
                <a:srgbClr val="006747"/>
              </a:solidFill>
              <a:latin typeface="페이퍼로지 8 ExtraBold" pitchFamily="2" charset="-127"/>
              <a:ea typeface="페이퍼로지 8 ExtraBold" pitchFamily="2" charset="-127"/>
              <a:cs typeface="Noto Serif SC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DC4CB3F-19C5-4B94-B871-EEB3F55AD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7378" y="1399416"/>
            <a:ext cx="9331422" cy="66665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ADB0A7-3A5D-4CCB-BCB5-878B2D7B5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2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5E67A2E4-A3AC-4F47-88D0-B57D21006965}"/>
              </a:ext>
            </a:extLst>
          </p:cNvPr>
          <p:cNvSpPr/>
          <p:nvPr/>
        </p:nvSpPr>
        <p:spPr>
          <a:xfrm>
            <a:off x="7505700" y="0"/>
            <a:ext cx="11887200" cy="8229600"/>
          </a:xfrm>
          <a:prstGeom prst="parallelogram">
            <a:avLst/>
          </a:prstGeom>
          <a:solidFill>
            <a:srgbClr val="E3F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D287E-A556-43E9-9695-FF832E7F21A7}"/>
              </a:ext>
            </a:extLst>
          </p:cNvPr>
          <p:cNvSpPr txBox="1"/>
          <p:nvPr/>
        </p:nvSpPr>
        <p:spPr>
          <a:xfrm>
            <a:off x="266700" y="3228975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F2CC"/>
                </a:solidFill>
                <a:latin typeface="페이퍼로지 9 Black" pitchFamily="2" charset="-127"/>
                <a:ea typeface="페이퍼로지 9 Black" pitchFamily="2" charset="-127"/>
              </a:rPr>
              <a:t>2. </a:t>
            </a:r>
            <a:r>
              <a:rPr lang="ko-KR" altLang="en-US" sz="9600" dirty="0">
                <a:solidFill>
                  <a:srgbClr val="FFF2CC"/>
                </a:solidFill>
                <a:latin typeface="페이퍼로지 9 Black" pitchFamily="2" charset="-127"/>
                <a:ea typeface="페이퍼로지 9 Black" pitchFamily="2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842366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61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우울감 감소 효과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8240" y="2238791"/>
            <a:ext cx="33118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2021년 김○○ 외 연구 결과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81350"/>
            <a:ext cx="6244709" cy="349698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99521" y="2600206"/>
            <a:ext cx="6244709" cy="1544955"/>
          </a:xfrm>
          <a:prstGeom prst="roundRect">
            <a:avLst>
              <a:gd name="adj" fmla="val 13214"/>
            </a:avLst>
          </a:prstGeom>
          <a:solidFill>
            <a:srgbClr val="B6FCB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35" y="2932748"/>
            <a:ext cx="354330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07479" y="2883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40% 감소 효과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8407479" y="3464838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8회기 회상치료 적용 결과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99521" y="44003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다수 연구에서 회상치료군의 우울감 감소 효과가 평균 </a:t>
            </a:r>
            <a:r>
              <a:rPr lang="en-US" sz="175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30~50% 수준</a:t>
            </a:r>
            <a:r>
              <a:rPr lang="en-US" sz="1750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으로 일관되게 보고되고 있습니다.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B0EAF1-1A13-4659-891C-467A0BC26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7807"/>
            <a:ext cx="66846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인지기능 및 자아존중감 개선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733562"/>
            <a:ext cx="3119199" cy="283488"/>
          </a:xfrm>
          <a:prstGeom prst="roundRect">
            <a:avLst>
              <a:gd name="adj" fmla="val 7201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733562"/>
            <a:ext cx="421005" cy="283488"/>
          </a:xfrm>
          <a:prstGeom prst="roundRect">
            <a:avLst>
              <a:gd name="adj" fmla="val 72012"/>
            </a:avLst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4083010" y="3733562"/>
            <a:ext cx="86939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13.5%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300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인지기능 향상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7908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MMSE 점수 19.2→21.8점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35893" y="3733562"/>
            <a:ext cx="3381018" cy="283488"/>
          </a:xfrm>
          <a:prstGeom prst="roundRect">
            <a:avLst>
              <a:gd name="adj" fmla="val 7201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3733562"/>
            <a:ext cx="507087" cy="283488"/>
          </a:xfrm>
          <a:prstGeom prst="roundRect">
            <a:avLst>
              <a:gd name="adj" fmla="val 72012"/>
            </a:avLst>
          </a:prstGeom>
          <a:solidFill>
            <a:srgbClr val="006747"/>
          </a:solidFill>
          <a:ln/>
        </p:spPr>
      </p:sp>
      <p:sp>
        <p:nvSpPr>
          <p:cNvPr id="10" name="Text 8"/>
          <p:cNvSpPr/>
          <p:nvPr/>
        </p:nvSpPr>
        <p:spPr>
          <a:xfrm>
            <a:off x="8786932" y="3733562"/>
            <a:ext cx="60757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15%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235893" y="4300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자아존중감 증가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35893" y="47908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32.1→36.8점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77995" y="3733562"/>
            <a:ext cx="3381018" cy="283488"/>
          </a:xfrm>
          <a:prstGeom prst="roundRect">
            <a:avLst>
              <a:gd name="adj" fmla="val 7201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7995" y="3733562"/>
            <a:ext cx="608528" cy="283488"/>
          </a:xfrm>
          <a:prstGeom prst="roundRect">
            <a:avLst>
              <a:gd name="adj" fmla="val 72012"/>
            </a:avLst>
          </a:prstGeom>
          <a:solidFill>
            <a:srgbClr val="006747"/>
          </a:solidFill>
          <a:ln/>
        </p:spPr>
      </p:sp>
      <p:sp>
        <p:nvSpPr>
          <p:cNvPr id="15" name="Text 13"/>
          <p:cNvSpPr/>
          <p:nvPr/>
        </p:nvSpPr>
        <p:spPr>
          <a:xfrm>
            <a:off x="13229034" y="3733562"/>
            <a:ext cx="60757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18%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677995" y="4300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사회적 적응성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677995" y="47908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42.5→50.2점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7589" y="54598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기억력, 언어표현, 일상생활수행능력 모두 </a:t>
            </a:r>
            <a:r>
              <a:rPr lang="en-US" sz="1750" b="1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10~20% 개선</a:t>
            </a: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되며, 인지기능 유지율이 대조군 대비 </a:t>
            </a:r>
            <a:r>
              <a:rPr lang="en-US" sz="1750" b="1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2~3배</a:t>
            </a: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 높게 나타났습니다.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404454-32D6-403B-92EC-E167D1AD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97467AC-26A1-4332-B3C7-A587C46E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2821"/>
            <a:ext cx="5924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삶의 질 향상 및 지속 효과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798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삶의 만족도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3797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치료 전: </a:t>
            </a:r>
            <a:r>
              <a:rPr lang="en-US" sz="1750" b="1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22.4점</a:t>
            </a: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치료 후: </a:t>
            </a:r>
            <a:r>
              <a:rPr lang="en-US" sz="1750" b="1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28.7점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33888" y="6000552"/>
            <a:ext cx="6244709" cy="963811"/>
          </a:xfrm>
          <a:prstGeom prst="roundRect">
            <a:avLst>
              <a:gd name="adj" fmla="val 21181"/>
            </a:avLst>
          </a:prstGeom>
          <a:solidFill>
            <a:srgbClr val="B6D6F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01" y="6407586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59456" y="6306026"/>
            <a:ext cx="52807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28% 증가</a:t>
            </a:r>
            <a:r>
              <a:rPr lang="en-US" sz="1750" dirty="0">
                <a:solidFill>
                  <a:srgbClr val="000000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 효과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99521" y="4798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장기적 유지</a:t>
            </a:r>
            <a:endParaRPr lang="en-US" sz="22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599521" y="5379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페이퍼로지 5 Medium" pitchFamily="2" charset="-127"/>
                <a:ea typeface="페이퍼로지 5 Medium" pitchFamily="2" charset="-127"/>
                <a:cs typeface="Geist" pitchFamily="34" charset="-120"/>
              </a:rPr>
              <a:t>치료 종료 3개월 후에도</a:t>
            </a:r>
            <a:endParaRPr lang="en-US" sz="1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599521" y="5997774"/>
            <a:ext cx="6244709" cy="963811"/>
          </a:xfrm>
          <a:prstGeom prst="roundRect">
            <a:avLst>
              <a:gd name="adj" fmla="val 21181"/>
            </a:avLst>
          </a:prstGeom>
          <a:solidFill>
            <a:srgbClr val="B6FCB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35" y="6341864"/>
            <a:ext cx="283488" cy="2268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36637" y="6281261"/>
            <a:ext cx="52807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70~80%</a:t>
            </a:r>
            <a:r>
              <a:rPr lang="en-US" sz="1750" dirty="0">
                <a:solidFill>
                  <a:srgbClr val="000000"/>
                </a:solidFill>
                <a:latin typeface="페이퍼로지 8 ExtraBold" pitchFamily="2" charset="-127"/>
                <a:ea typeface="페이퍼로지 8 ExtraBold" pitchFamily="2" charset="-127"/>
                <a:cs typeface="Geist" pitchFamily="34" charset="-120"/>
              </a:rPr>
              <a:t> 효과 유지</a:t>
            </a:r>
            <a:endParaRPr lang="en-US" sz="17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2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5E67A2E4-A3AC-4F47-88D0-B57D21006965}"/>
              </a:ext>
            </a:extLst>
          </p:cNvPr>
          <p:cNvSpPr/>
          <p:nvPr/>
        </p:nvSpPr>
        <p:spPr>
          <a:xfrm>
            <a:off x="7505700" y="0"/>
            <a:ext cx="11887200" cy="8229600"/>
          </a:xfrm>
          <a:prstGeom prst="parallelogram">
            <a:avLst/>
          </a:prstGeom>
          <a:solidFill>
            <a:srgbClr val="E3F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D287E-A556-43E9-9695-FF832E7F21A7}"/>
              </a:ext>
            </a:extLst>
          </p:cNvPr>
          <p:cNvSpPr txBox="1"/>
          <p:nvPr/>
        </p:nvSpPr>
        <p:spPr>
          <a:xfrm>
            <a:off x="266700" y="3228975"/>
            <a:ext cx="5985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F2CC"/>
                </a:solidFill>
                <a:latin typeface="페이퍼로지 9 Black" pitchFamily="2" charset="-127"/>
                <a:ea typeface="페이퍼로지 9 Black" pitchFamily="2" charset="-127"/>
              </a:rPr>
              <a:t>1.</a:t>
            </a:r>
            <a:r>
              <a:rPr lang="ko-KR" altLang="en-US" sz="9600" dirty="0">
                <a:solidFill>
                  <a:srgbClr val="FFF2CC"/>
                </a:solidFill>
                <a:latin typeface="페이퍼로지 9 Black" pitchFamily="2" charset="-127"/>
                <a:ea typeface="페이퍼로지 9 Black" pitchFamily="2" charset="-127"/>
              </a:rPr>
              <a:t>기획 배경</a:t>
            </a:r>
          </a:p>
        </p:txBody>
      </p:sp>
    </p:spTree>
    <p:extLst>
      <p:ext uri="{BB962C8B-B14F-4D97-AF65-F5344CB8AC3E}">
        <p14:creationId xmlns:p14="http://schemas.microsoft.com/office/powerpoint/2010/main" val="1358309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B2D474C-B2A9-4511-8148-D2C866E5D93B}"/>
              </a:ext>
            </a:extLst>
          </p:cNvPr>
          <p:cNvSpPr/>
          <p:nvPr/>
        </p:nvSpPr>
        <p:spPr>
          <a:xfrm>
            <a:off x="1308015" y="856911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팀원</a:t>
            </a:r>
            <a:endParaRPr lang="en-US" altLang="ko-KR" sz="4450" b="1" dirty="0">
              <a:solidFill>
                <a:srgbClr val="006747"/>
              </a:solidFill>
              <a:latin typeface="페이퍼로지 8 ExtraBold" pitchFamily="2" charset="-127"/>
              <a:ea typeface="페이퍼로지 8 ExtraBold" pitchFamily="2" charset="-127"/>
              <a:cs typeface="Noto Serif SC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95B7EB2-40E0-4C4C-B9D4-D059D4382D70}"/>
              </a:ext>
            </a:extLst>
          </p:cNvPr>
          <p:cNvSpPr/>
          <p:nvPr/>
        </p:nvSpPr>
        <p:spPr>
          <a:xfrm>
            <a:off x="4223736" y="2611128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1 Thin" pitchFamily="2" charset="-127"/>
                <a:ea typeface="페이퍼로지 1 Thin" pitchFamily="2" charset="-127"/>
              </a:rPr>
              <a:t>김준수</a:t>
            </a:r>
            <a:endParaRPr lang="en-US" sz="4450" dirty="0">
              <a:latin typeface="페이퍼로지 1 Thin" pitchFamily="2" charset="-127"/>
              <a:ea typeface="페이퍼로지 1 Thin" pitchFamily="2" charset="-127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86A6F5A4-1DEA-4246-B1BB-D02FA5ED6703}"/>
              </a:ext>
            </a:extLst>
          </p:cNvPr>
          <p:cNvSpPr/>
          <p:nvPr/>
        </p:nvSpPr>
        <p:spPr>
          <a:xfrm>
            <a:off x="9636865" y="2608220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1 Thin" pitchFamily="2" charset="-127"/>
                <a:ea typeface="페이퍼로지 1 Thin" pitchFamily="2" charset="-127"/>
              </a:rPr>
              <a:t>김영민</a:t>
            </a:r>
            <a:endParaRPr lang="en-US" sz="4450" dirty="0">
              <a:latin typeface="페이퍼로지 1 Thin" pitchFamily="2" charset="-127"/>
              <a:ea typeface="페이퍼로지 1 Thin" pitchFamily="2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4B23E2D9-5319-44F6-B52D-E3BE7AAE4EE2}"/>
              </a:ext>
            </a:extLst>
          </p:cNvPr>
          <p:cNvSpPr/>
          <p:nvPr/>
        </p:nvSpPr>
        <p:spPr>
          <a:xfrm>
            <a:off x="4223736" y="3516243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err="1">
                <a:solidFill>
                  <a:srgbClr val="006747"/>
                </a:solidFill>
                <a:latin typeface="페이퍼로지 1 Thin" pitchFamily="2" charset="-127"/>
                <a:ea typeface="페이퍼로지 1 Thin" pitchFamily="2" charset="-127"/>
              </a:rPr>
              <a:t>고준환</a:t>
            </a:r>
            <a:endParaRPr lang="en-US" sz="4450" dirty="0">
              <a:latin typeface="페이퍼로지 1 Thin" pitchFamily="2" charset="-127"/>
              <a:ea typeface="페이퍼로지 1 Thin" pitchFamily="2" charset="-127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EE07BB67-882D-4825-A5C7-AB7CEA46E50E}"/>
              </a:ext>
            </a:extLst>
          </p:cNvPr>
          <p:cNvSpPr/>
          <p:nvPr/>
        </p:nvSpPr>
        <p:spPr>
          <a:xfrm>
            <a:off x="9636865" y="3526087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1 Thin" pitchFamily="2" charset="-127"/>
                <a:ea typeface="페이퍼로지 1 Thin" pitchFamily="2" charset="-127"/>
              </a:rPr>
              <a:t>정지용</a:t>
            </a:r>
            <a:endParaRPr lang="en-US" sz="4450" dirty="0">
              <a:latin typeface="페이퍼로지 1 Thin" pitchFamily="2" charset="-127"/>
              <a:ea typeface="페이퍼로지 1 Thin" pitchFamily="2" charset="-127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92B57DF-6033-44FC-88B6-60DA87B1FCBC}"/>
              </a:ext>
            </a:extLst>
          </p:cNvPr>
          <p:cNvSpPr/>
          <p:nvPr/>
        </p:nvSpPr>
        <p:spPr>
          <a:xfrm>
            <a:off x="4284387" y="5737583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006747"/>
                </a:solidFill>
                <a:latin typeface="페이퍼로지 1 Thin" pitchFamily="2" charset="-127"/>
                <a:ea typeface="페이퍼로지 1 Thin" pitchFamily="2" charset="-127"/>
              </a:rPr>
              <a:t>김혜정</a:t>
            </a:r>
            <a:endParaRPr lang="en-US" sz="4450" dirty="0">
              <a:latin typeface="페이퍼로지 1 Thin" pitchFamily="2" charset="-127"/>
              <a:ea typeface="페이퍼로지 1 Thin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BB95760-BD49-4B24-87B5-6712B4C2381B}"/>
              </a:ext>
            </a:extLst>
          </p:cNvPr>
          <p:cNvSpPr/>
          <p:nvPr/>
        </p:nvSpPr>
        <p:spPr>
          <a:xfrm>
            <a:off x="1864679" y="2040066"/>
            <a:ext cx="4707682" cy="2478714"/>
          </a:xfrm>
          <a:prstGeom prst="roundRect">
            <a:avLst/>
          </a:prstGeom>
          <a:noFill/>
          <a:ln w="66675">
            <a:solidFill>
              <a:srgbClr val="72C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5A7EBE8-28F7-41E1-9137-B0A09089386F}"/>
              </a:ext>
            </a:extLst>
          </p:cNvPr>
          <p:cNvSpPr/>
          <p:nvPr/>
        </p:nvSpPr>
        <p:spPr>
          <a:xfrm>
            <a:off x="7111237" y="2042770"/>
            <a:ext cx="4718114" cy="2515263"/>
          </a:xfrm>
          <a:prstGeom prst="roundRect">
            <a:avLst/>
          </a:prstGeom>
          <a:noFill/>
          <a:ln w="66675">
            <a:solidFill>
              <a:srgbClr val="72C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AB2B07-79E9-448A-ADA7-B201F315FAC8}"/>
              </a:ext>
            </a:extLst>
          </p:cNvPr>
          <p:cNvSpPr/>
          <p:nvPr/>
        </p:nvSpPr>
        <p:spPr>
          <a:xfrm>
            <a:off x="1864679" y="5201904"/>
            <a:ext cx="4707683" cy="1566432"/>
          </a:xfrm>
          <a:prstGeom prst="roundRect">
            <a:avLst/>
          </a:prstGeom>
          <a:noFill/>
          <a:ln w="66675">
            <a:solidFill>
              <a:srgbClr val="72C3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F3516D88-A916-47AE-AAD3-D64906CE6054}"/>
              </a:ext>
            </a:extLst>
          </p:cNvPr>
          <p:cNvSpPr/>
          <p:nvPr/>
        </p:nvSpPr>
        <p:spPr>
          <a:xfrm>
            <a:off x="1996411" y="1773764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err="1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</a:rPr>
              <a:t>프론트엔드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F821812F-CA33-4ECD-9AD5-7622E8D8AB54}"/>
              </a:ext>
            </a:extLst>
          </p:cNvPr>
          <p:cNvSpPr/>
          <p:nvPr/>
        </p:nvSpPr>
        <p:spPr>
          <a:xfrm>
            <a:off x="7444378" y="1700198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 err="1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</a:rPr>
              <a:t>백엔드</a:t>
            </a:r>
            <a:endParaRPr lang="en-US" sz="445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47E41D0A-E193-4FD9-AEE0-DF829D49A647}"/>
              </a:ext>
            </a:extLst>
          </p:cNvPr>
          <p:cNvSpPr/>
          <p:nvPr/>
        </p:nvSpPr>
        <p:spPr>
          <a:xfrm>
            <a:off x="1996411" y="4945898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</a:rPr>
              <a:t>인프라</a:t>
            </a:r>
            <a:endParaRPr lang="en-US" sz="4450" dirty="0">
              <a:solidFill>
                <a:srgbClr val="006747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9BE670-C4F4-4C98-AD4A-B862555C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533" y="6881067"/>
            <a:ext cx="2224092" cy="13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21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2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D9490-9976-4AF2-ABCC-2B1DE778CEA7}"/>
              </a:ext>
            </a:extLst>
          </p:cNvPr>
          <p:cNvSpPr txBox="1"/>
          <p:nvPr/>
        </p:nvSpPr>
        <p:spPr>
          <a:xfrm>
            <a:off x="5380263" y="3228370"/>
            <a:ext cx="3869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FFF2CC"/>
                </a:solidFill>
                <a:latin typeface="페이퍼로지 9 Black" pitchFamily="2" charset="-127"/>
                <a:ea typeface="페이퍼로지 9 Black" pitchFamily="2" charset="-127"/>
              </a:rPr>
              <a:t>Q &amp; A </a:t>
            </a:r>
            <a:endParaRPr lang="ko-KR" altLang="en-US" sz="9600" dirty="0">
              <a:solidFill>
                <a:srgbClr val="FFF2CC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33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D9490-9976-4AF2-ABCC-2B1DE778CEA7}"/>
              </a:ext>
            </a:extLst>
          </p:cNvPr>
          <p:cNvSpPr txBox="1"/>
          <p:nvPr/>
        </p:nvSpPr>
        <p:spPr>
          <a:xfrm>
            <a:off x="4901293" y="3350683"/>
            <a:ext cx="6144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</a:rPr>
              <a:t>감사합니다</a:t>
            </a:r>
            <a:r>
              <a:rPr lang="en-US" altLang="ko-KR" sz="9600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</a:rPr>
              <a:t>!</a:t>
            </a:r>
            <a:endParaRPr lang="ko-KR" altLang="en-US" sz="9600" dirty="0">
              <a:solidFill>
                <a:srgbClr val="006747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각 삼각형 1">
            <a:extLst>
              <a:ext uri="{FF2B5EF4-FFF2-40B4-BE49-F238E27FC236}">
                <a16:creationId xmlns:a16="http://schemas.microsoft.com/office/drawing/2014/main" id="{27B7F01E-4DBC-4DEA-AF65-AD543EFFA74E}"/>
              </a:ext>
            </a:extLst>
          </p:cNvPr>
          <p:cNvSpPr/>
          <p:nvPr/>
        </p:nvSpPr>
        <p:spPr>
          <a:xfrm flipH="1">
            <a:off x="-1259406" y="-4076699"/>
            <a:ext cx="21319055" cy="12860588"/>
          </a:xfrm>
          <a:custGeom>
            <a:avLst/>
            <a:gdLst>
              <a:gd name="connsiteX0" fmla="*/ 0 w 6229984"/>
              <a:gd name="connsiteY0" fmla="*/ 3749401 h 3749401"/>
              <a:gd name="connsiteX1" fmla="*/ 0 w 6229984"/>
              <a:gd name="connsiteY1" fmla="*/ 0 h 3749401"/>
              <a:gd name="connsiteX2" fmla="*/ 6229984 w 6229984"/>
              <a:gd name="connsiteY2" fmla="*/ 3749401 h 3749401"/>
              <a:gd name="connsiteX3" fmla="*/ 0 w 6229984"/>
              <a:gd name="connsiteY3" fmla="*/ 3749401 h 3749401"/>
              <a:gd name="connsiteX0" fmla="*/ 85725 w 6315709"/>
              <a:gd name="connsiteY0" fmla="*/ 5673451 h 5673451"/>
              <a:gd name="connsiteX1" fmla="*/ 0 w 6315709"/>
              <a:gd name="connsiteY1" fmla="*/ 0 h 5673451"/>
              <a:gd name="connsiteX2" fmla="*/ 6315709 w 6315709"/>
              <a:gd name="connsiteY2" fmla="*/ 5673451 h 5673451"/>
              <a:gd name="connsiteX3" fmla="*/ 85725 w 6315709"/>
              <a:gd name="connsiteY3" fmla="*/ 5673451 h 567345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8659" h="5921101">
                <a:moveTo>
                  <a:pt x="85725" y="5673451"/>
                </a:moveTo>
                <a:lnTo>
                  <a:pt x="0" y="0"/>
                </a:lnTo>
                <a:cubicBezTo>
                  <a:pt x="3622886" y="1973700"/>
                  <a:pt x="1130723" y="4204576"/>
                  <a:pt x="10868659" y="5921101"/>
                </a:cubicBezTo>
                <a:lnTo>
                  <a:pt x="85725" y="5673451"/>
                </a:lnTo>
                <a:close/>
              </a:path>
            </a:pathLst>
          </a:custGeom>
          <a:solidFill>
            <a:srgbClr val="5298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919482" y="10494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한국 고령화 현황</a:t>
            </a:r>
            <a:endParaRPr lang="en-US" sz="60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F26CE67-033D-4F60-99E2-25AB20824E90}"/>
              </a:ext>
            </a:extLst>
          </p:cNvPr>
          <p:cNvGrpSpPr/>
          <p:nvPr/>
        </p:nvGrpSpPr>
        <p:grpSpPr>
          <a:xfrm>
            <a:off x="930058" y="2320482"/>
            <a:ext cx="3788228" cy="3583474"/>
            <a:chOff x="987793" y="2393605"/>
            <a:chExt cx="3788228" cy="3583474"/>
          </a:xfrm>
          <a:solidFill>
            <a:srgbClr val="529878"/>
          </a:solidFill>
        </p:grpSpPr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5BF9D5E0-3B53-498E-9081-C2B4F6DBAD75}"/>
                </a:ext>
              </a:extLst>
            </p:cNvPr>
            <p:cNvSpPr/>
            <p:nvPr/>
          </p:nvSpPr>
          <p:spPr>
            <a:xfrm>
              <a:off x="987793" y="2393605"/>
              <a:ext cx="3788228" cy="3583474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1649704" y="3209655"/>
              <a:ext cx="2329815" cy="748427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4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20.3</a:t>
              </a:r>
              <a:r>
                <a:rPr lang="en-US" sz="4400" b="1" dirty="0">
                  <a:solidFill>
                    <a:srgbClr val="FFF2CC"/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%</a:t>
              </a:r>
              <a:endParaRPr lang="en-US" sz="4400" dirty="0">
                <a:solidFill>
                  <a:srgbClr val="FFF2CC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5" name="Text 2"/>
            <p:cNvSpPr/>
            <p:nvPr/>
          </p:nvSpPr>
          <p:spPr>
            <a:xfrm>
              <a:off x="1389875" y="4011106"/>
              <a:ext cx="3070273" cy="708660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0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2025년 노인 인구 비율</a:t>
              </a:r>
              <a:endPara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692929" y="4459983"/>
              <a:ext cx="2329815" cy="725805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600" dirty="0" err="1">
                  <a:solidFill>
                    <a:srgbClr val="4B4A4A"/>
                  </a:solidFill>
                  <a:latin typeface="페이퍼로지 7 Bold" pitchFamily="2" charset="-127"/>
                  <a:ea typeface="페이퍼로지 7 Bold" pitchFamily="2" charset="-127"/>
                  <a:cs typeface="Geist" pitchFamily="34" charset="-120"/>
                </a:rPr>
                <a:t>전체</a:t>
              </a:r>
              <a:r>
                <a:rPr lang="en-US" sz="1600" dirty="0">
                  <a:solidFill>
                    <a:srgbClr val="4B4A4A"/>
                  </a:solidFill>
                  <a:latin typeface="페이퍼로지 7 Bold" pitchFamily="2" charset="-127"/>
                  <a:ea typeface="페이퍼로지 7 Bold" pitchFamily="2" charset="-127"/>
                  <a:cs typeface="Geist" pitchFamily="34" charset="-120"/>
                </a:rPr>
                <a:t> </a:t>
              </a:r>
              <a:r>
                <a:rPr lang="en-US" sz="1600" dirty="0" err="1">
                  <a:solidFill>
                    <a:srgbClr val="4B4A4A"/>
                  </a:solidFill>
                  <a:latin typeface="페이퍼로지 7 Bold" pitchFamily="2" charset="-127"/>
                  <a:ea typeface="페이퍼로지 7 Bold" pitchFamily="2" charset="-127"/>
                  <a:cs typeface="Geist" pitchFamily="34" charset="-120"/>
                </a:rPr>
                <a:t>인구</a:t>
              </a:r>
              <a:r>
                <a:rPr lang="en-US" sz="1600" dirty="0">
                  <a:solidFill>
                    <a:srgbClr val="4B4A4A"/>
                  </a:solidFill>
                  <a:latin typeface="페이퍼로지 7 Bold" pitchFamily="2" charset="-127"/>
                  <a:ea typeface="페이퍼로지 7 Bold" pitchFamily="2" charset="-127"/>
                  <a:cs typeface="Geist" pitchFamily="34" charset="-120"/>
                </a:rPr>
                <a:t> </a:t>
              </a:r>
              <a:r>
                <a:rPr lang="en-US" sz="1600" dirty="0" err="1">
                  <a:solidFill>
                    <a:srgbClr val="4B4A4A"/>
                  </a:solidFill>
                  <a:latin typeface="페이퍼로지 7 Bold" pitchFamily="2" charset="-127"/>
                  <a:ea typeface="페이퍼로지 7 Bold" pitchFamily="2" charset="-127"/>
                  <a:cs typeface="Geist" pitchFamily="34" charset="-120"/>
                </a:rPr>
                <a:t>대비</a:t>
              </a:r>
              <a:br>
                <a:rPr lang="en-US" sz="1600" dirty="0">
                  <a:solidFill>
                    <a:srgbClr val="4B4A4A"/>
                  </a:solidFill>
                  <a:latin typeface="페이퍼로지 7 Bold" pitchFamily="2" charset="-127"/>
                  <a:ea typeface="페이퍼로지 7 Bold" pitchFamily="2" charset="-127"/>
                  <a:cs typeface="Geist" pitchFamily="34" charset="-120"/>
                </a:rPr>
              </a:br>
              <a:r>
                <a:rPr lang="en-US" altLang="ko-KR" sz="1600" dirty="0">
                  <a:solidFill>
                    <a:srgbClr val="4B4A4A"/>
                  </a:solidFill>
                  <a:latin typeface="페이퍼로지 7 Bold" pitchFamily="2" charset="-127"/>
                  <a:ea typeface="페이퍼로지 7 Bold" pitchFamily="2" charset="-127"/>
                  <a:cs typeface="Geist" pitchFamily="34" charset="-120"/>
                </a:rPr>
                <a:t>65세 </a:t>
              </a:r>
              <a:r>
                <a:rPr lang="en-US" altLang="ko-KR" sz="1600" dirty="0" err="1">
                  <a:solidFill>
                    <a:srgbClr val="4B4A4A"/>
                  </a:solidFill>
                  <a:latin typeface="페이퍼로지 7 Bold" pitchFamily="2" charset="-127"/>
                  <a:ea typeface="페이퍼로지 7 Bold" pitchFamily="2" charset="-127"/>
                  <a:cs typeface="Geist" pitchFamily="34" charset="-120"/>
                </a:rPr>
                <a:t>이상</a:t>
              </a:r>
              <a:endParaRPr lang="en-US" sz="1600" dirty="0">
                <a:latin typeface="페이퍼로지 7 Bold" pitchFamily="2" charset="-127"/>
                <a:ea typeface="페이퍼로지 7 Bold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10F7AF-7E0C-4267-9E79-99B9FEC45EED}"/>
              </a:ext>
            </a:extLst>
          </p:cNvPr>
          <p:cNvGrpSpPr/>
          <p:nvPr/>
        </p:nvGrpSpPr>
        <p:grpSpPr>
          <a:xfrm>
            <a:off x="10355971" y="2173947"/>
            <a:ext cx="3788228" cy="3583474"/>
            <a:chOff x="10214506" y="2173947"/>
            <a:chExt cx="3788228" cy="3583474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CD9B6949-1DB8-4C89-8536-54D6EAA83D8D}"/>
                </a:ext>
              </a:extLst>
            </p:cNvPr>
            <p:cNvSpPr/>
            <p:nvPr/>
          </p:nvSpPr>
          <p:spPr>
            <a:xfrm>
              <a:off x="10214506" y="2173947"/>
              <a:ext cx="3788228" cy="3583474"/>
            </a:xfrm>
            <a:prstGeom prst="flowChartConnector">
              <a:avLst/>
            </a:prstGeom>
            <a:solidFill>
              <a:srgbClr val="3767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 1">
              <a:extLst>
                <a:ext uri="{FF2B5EF4-FFF2-40B4-BE49-F238E27FC236}">
                  <a16:creationId xmlns:a16="http://schemas.microsoft.com/office/drawing/2014/main" id="{9CB8ED9E-489A-47AF-8A94-FC5A2C478255}"/>
                </a:ext>
              </a:extLst>
            </p:cNvPr>
            <p:cNvSpPr/>
            <p:nvPr/>
          </p:nvSpPr>
          <p:spPr>
            <a:xfrm>
              <a:off x="10888463" y="3302382"/>
              <a:ext cx="2329815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4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89</a:t>
              </a:r>
              <a:r>
                <a:rPr lang="ko-KR" altLang="en-US" sz="4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만 명</a:t>
              </a:r>
              <a:endParaRPr lang="en-US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29" name="Text 2">
              <a:extLst>
                <a:ext uri="{FF2B5EF4-FFF2-40B4-BE49-F238E27FC236}">
                  <a16:creationId xmlns:a16="http://schemas.microsoft.com/office/drawing/2014/main" id="{31569B78-7479-4039-BA33-95E04A3E9D94}"/>
                </a:ext>
              </a:extLst>
            </p:cNvPr>
            <p:cNvSpPr/>
            <p:nvPr/>
          </p:nvSpPr>
          <p:spPr>
            <a:xfrm>
              <a:off x="10569987" y="4257834"/>
              <a:ext cx="3070273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ko-KR" altLang="en-US" sz="20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치매 유병 노인 수</a:t>
              </a:r>
              <a:br>
                <a:rPr lang="en-US" altLang="ko-KR" sz="20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</a:br>
              <a:r>
                <a:rPr lang="en-US" altLang="ko-KR" sz="20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(10.2%)</a:t>
              </a:r>
              <a:endPara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F576ADE-FE6D-4A6B-A5B2-093106C950BF}"/>
              </a:ext>
            </a:extLst>
          </p:cNvPr>
          <p:cNvGrpSpPr/>
          <p:nvPr/>
        </p:nvGrpSpPr>
        <p:grpSpPr>
          <a:xfrm>
            <a:off x="5632453" y="2173947"/>
            <a:ext cx="3788228" cy="3583474"/>
            <a:chOff x="5557077" y="2173947"/>
            <a:chExt cx="3788228" cy="3583474"/>
          </a:xfrm>
        </p:grpSpPr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105629B4-CE9E-4495-B798-4A4D369677E4}"/>
                </a:ext>
              </a:extLst>
            </p:cNvPr>
            <p:cNvSpPr/>
            <p:nvPr/>
          </p:nvSpPr>
          <p:spPr>
            <a:xfrm>
              <a:off x="5557077" y="2173947"/>
              <a:ext cx="3788228" cy="3583474"/>
            </a:xfrm>
            <a:prstGeom prst="flowChartConnector">
              <a:avLst/>
            </a:prstGeom>
            <a:solidFill>
              <a:srgbClr val="498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 1">
              <a:extLst>
                <a:ext uri="{FF2B5EF4-FFF2-40B4-BE49-F238E27FC236}">
                  <a16:creationId xmlns:a16="http://schemas.microsoft.com/office/drawing/2014/main" id="{1FC29C80-8E9F-4AA0-B518-28C604DE96D7}"/>
                </a:ext>
              </a:extLst>
            </p:cNvPr>
            <p:cNvSpPr/>
            <p:nvPr/>
          </p:nvSpPr>
          <p:spPr>
            <a:xfrm>
              <a:off x="6286283" y="3496723"/>
              <a:ext cx="2329815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ko-KR" altLang="en-US" sz="44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</a:rPr>
                <a:t>초고령</a:t>
              </a:r>
              <a:r>
                <a:rPr lang="ko-KR" altLang="en-US" sz="4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</a:rPr>
                <a:t> 사회</a:t>
              </a:r>
              <a:br>
                <a:rPr lang="en-US" altLang="ko-KR" sz="4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</a:rPr>
              </a:br>
              <a:r>
                <a:rPr lang="ko-KR" altLang="en-US" sz="44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</a:rPr>
                <a:t>진입</a:t>
              </a:r>
              <a:endParaRPr lang="en-US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92A492-A7E6-45BF-803D-392AB42EA8B0}"/>
                </a:ext>
              </a:extLst>
            </p:cNvPr>
            <p:cNvSpPr txBox="1"/>
            <p:nvPr/>
          </p:nvSpPr>
          <p:spPr>
            <a:xfrm>
              <a:off x="5870108" y="2970084"/>
              <a:ext cx="3162164" cy="408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ko-KR" altLang="en-US" sz="16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전체 인구 </a:t>
              </a:r>
              <a:r>
                <a:rPr lang="en-US" altLang="ko-KR" sz="16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20% </a:t>
              </a:r>
              <a:r>
                <a:rPr lang="ko-KR" altLang="en-US" sz="16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초과</a:t>
              </a:r>
              <a:endParaRPr lang="en-US" altLang="ko-KR" sz="1600" dirty="0">
                <a:solidFill>
                  <a:schemeClr val="accent6">
                    <a:lumMod val="20000"/>
                    <a:lumOff val="80000"/>
                  </a:schemeClr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</p:grpSp>
      <p:sp>
        <p:nvSpPr>
          <p:cNvPr id="51" name="Text 2">
            <a:extLst>
              <a:ext uri="{FF2B5EF4-FFF2-40B4-BE49-F238E27FC236}">
                <a16:creationId xmlns:a16="http://schemas.microsoft.com/office/drawing/2014/main" id="{3EBA3141-B1F6-4ACE-897C-87A35E582837}"/>
              </a:ext>
            </a:extLst>
          </p:cNvPr>
          <p:cNvSpPr/>
          <p:nvPr/>
        </p:nvSpPr>
        <p:spPr>
          <a:xfrm>
            <a:off x="9157067" y="7652746"/>
            <a:ext cx="80979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28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출처：통계청</a:t>
            </a:r>
            <a:endParaRPr lang="en-US" altLang="ko-KR" sz="2800" b="1" dirty="0">
              <a:solidFill>
                <a:schemeClr val="accent6">
                  <a:lumMod val="20000"/>
                  <a:lumOff val="80000"/>
                </a:schemeClr>
              </a:solidFill>
              <a:latin typeface="페이퍼로지 7 Bold" pitchFamily="2" charset="-127"/>
              <a:ea typeface="페이퍼로지 7 Bold" pitchFamily="2" charset="-127"/>
              <a:cs typeface="Noto Serif SC Bold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2400" dirty="0">
              <a:solidFill>
                <a:schemeClr val="accent6">
                  <a:lumMod val="20000"/>
                  <a:lumOff val="80000"/>
                </a:schemeClr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9C463E61-AED7-4967-8A40-F0CDF622E47B}"/>
              </a:ext>
            </a:extLst>
          </p:cNvPr>
          <p:cNvSpPr/>
          <p:nvPr/>
        </p:nvSpPr>
        <p:spPr>
          <a:xfrm flipH="1">
            <a:off x="-1259406" y="-4076699"/>
            <a:ext cx="21319055" cy="12860588"/>
          </a:xfrm>
          <a:custGeom>
            <a:avLst/>
            <a:gdLst>
              <a:gd name="connsiteX0" fmla="*/ 0 w 6229984"/>
              <a:gd name="connsiteY0" fmla="*/ 3749401 h 3749401"/>
              <a:gd name="connsiteX1" fmla="*/ 0 w 6229984"/>
              <a:gd name="connsiteY1" fmla="*/ 0 h 3749401"/>
              <a:gd name="connsiteX2" fmla="*/ 6229984 w 6229984"/>
              <a:gd name="connsiteY2" fmla="*/ 3749401 h 3749401"/>
              <a:gd name="connsiteX3" fmla="*/ 0 w 6229984"/>
              <a:gd name="connsiteY3" fmla="*/ 3749401 h 3749401"/>
              <a:gd name="connsiteX0" fmla="*/ 85725 w 6315709"/>
              <a:gd name="connsiteY0" fmla="*/ 5673451 h 5673451"/>
              <a:gd name="connsiteX1" fmla="*/ 0 w 6315709"/>
              <a:gd name="connsiteY1" fmla="*/ 0 h 5673451"/>
              <a:gd name="connsiteX2" fmla="*/ 6315709 w 6315709"/>
              <a:gd name="connsiteY2" fmla="*/ 5673451 h 5673451"/>
              <a:gd name="connsiteX3" fmla="*/ 85725 w 6315709"/>
              <a:gd name="connsiteY3" fmla="*/ 5673451 h 567345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  <a:gd name="connsiteX0" fmla="*/ 85725 w 10868659"/>
              <a:gd name="connsiteY0" fmla="*/ 5673451 h 5921101"/>
              <a:gd name="connsiteX1" fmla="*/ 0 w 10868659"/>
              <a:gd name="connsiteY1" fmla="*/ 0 h 5921101"/>
              <a:gd name="connsiteX2" fmla="*/ 10868659 w 10868659"/>
              <a:gd name="connsiteY2" fmla="*/ 5921101 h 5921101"/>
              <a:gd name="connsiteX3" fmla="*/ 85725 w 10868659"/>
              <a:gd name="connsiteY3" fmla="*/ 5673451 h 592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8659" h="5921101">
                <a:moveTo>
                  <a:pt x="85725" y="5673451"/>
                </a:moveTo>
                <a:lnTo>
                  <a:pt x="0" y="0"/>
                </a:lnTo>
                <a:cubicBezTo>
                  <a:pt x="3622886" y="1973700"/>
                  <a:pt x="1130723" y="4204576"/>
                  <a:pt x="10868659" y="5921101"/>
                </a:cubicBezTo>
                <a:lnTo>
                  <a:pt x="85725" y="5673451"/>
                </a:lnTo>
                <a:close/>
              </a:path>
            </a:pathLst>
          </a:custGeom>
          <a:solidFill>
            <a:srgbClr val="5298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919482" y="10494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한국 고령화 현황</a:t>
            </a:r>
            <a:endParaRPr lang="en-US" sz="60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1E1E229B-BB1E-430A-8ED4-C7F775BF8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172192"/>
              </p:ext>
            </p:extLst>
          </p:nvPr>
        </p:nvGraphicFramePr>
        <p:xfrm>
          <a:off x="1006990" y="2006445"/>
          <a:ext cx="6007463" cy="360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A57B8A9D-644D-4183-AD76-65F7D534B694}"/>
              </a:ext>
            </a:extLst>
          </p:cNvPr>
          <p:cNvGrpSpPr/>
          <p:nvPr/>
        </p:nvGrpSpPr>
        <p:grpSpPr>
          <a:xfrm>
            <a:off x="2878013" y="6618412"/>
            <a:ext cx="2362492" cy="1656996"/>
            <a:chOff x="427061" y="6816601"/>
            <a:chExt cx="2362492" cy="1656996"/>
          </a:xfrm>
        </p:grpSpPr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CC878ECA-03F2-4BE1-B2C3-33AAA093B9DC}"/>
                </a:ext>
              </a:extLst>
            </p:cNvPr>
            <p:cNvSpPr/>
            <p:nvPr/>
          </p:nvSpPr>
          <p:spPr>
            <a:xfrm>
              <a:off x="459738" y="6816601"/>
              <a:ext cx="2329815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4800" b="1" dirty="0">
                  <a:solidFill>
                    <a:srgbClr val="376751"/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2024</a:t>
              </a:r>
              <a:endParaRPr lang="en-US" sz="4800" dirty="0">
                <a:solidFill>
                  <a:srgbClr val="37675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43" name="Text 1">
              <a:extLst>
                <a:ext uri="{FF2B5EF4-FFF2-40B4-BE49-F238E27FC236}">
                  <a16:creationId xmlns:a16="http://schemas.microsoft.com/office/drawing/2014/main" id="{623E1598-685A-4365-B7CD-D61A2B5B79D1}"/>
                </a:ext>
              </a:extLst>
            </p:cNvPr>
            <p:cNvSpPr/>
            <p:nvPr/>
          </p:nvSpPr>
          <p:spPr>
            <a:xfrm>
              <a:off x="427061" y="7725170"/>
              <a:ext cx="2329815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Noto Serif SC Bold" pitchFamily="34" charset="-120"/>
                </a:rPr>
                <a:t>19.2</a:t>
              </a:r>
              <a:endPara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096B666-427C-40DF-9F6C-FBB2350AEF4B}"/>
              </a:ext>
            </a:extLst>
          </p:cNvPr>
          <p:cNvGrpSpPr/>
          <p:nvPr/>
        </p:nvGrpSpPr>
        <p:grpSpPr>
          <a:xfrm>
            <a:off x="12300585" y="2514433"/>
            <a:ext cx="2383812" cy="1600367"/>
            <a:chOff x="12246588" y="786496"/>
            <a:chExt cx="2383812" cy="1600367"/>
          </a:xfrm>
        </p:grpSpPr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C2A83350-55DF-4473-898A-89F5038A39DC}"/>
                </a:ext>
              </a:extLst>
            </p:cNvPr>
            <p:cNvSpPr/>
            <p:nvPr/>
          </p:nvSpPr>
          <p:spPr>
            <a:xfrm>
              <a:off x="12246588" y="786496"/>
              <a:ext cx="2329815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4800" b="1" dirty="0">
                  <a:solidFill>
                    <a:srgbClr val="376751"/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2050</a:t>
              </a:r>
              <a:endParaRPr lang="en-US" sz="4800" dirty="0">
                <a:solidFill>
                  <a:srgbClr val="37675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B42DCB2B-17A8-44B5-913A-04D0C9CFA599}"/>
                </a:ext>
              </a:extLst>
            </p:cNvPr>
            <p:cNvSpPr/>
            <p:nvPr/>
          </p:nvSpPr>
          <p:spPr>
            <a:xfrm>
              <a:off x="12300585" y="1638436"/>
              <a:ext cx="2329815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Noto Serif SC Bold" pitchFamily="34" charset="-120"/>
                </a:rPr>
                <a:t>40.1</a:t>
              </a:r>
              <a:endPara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31E7CA7-E805-41DF-8667-785F61746F6E}"/>
              </a:ext>
            </a:extLst>
          </p:cNvPr>
          <p:cNvGrpSpPr/>
          <p:nvPr/>
        </p:nvGrpSpPr>
        <p:grpSpPr>
          <a:xfrm>
            <a:off x="8893498" y="4692218"/>
            <a:ext cx="2369727" cy="1551850"/>
            <a:chOff x="7902828" y="4640990"/>
            <a:chExt cx="2369727" cy="1551850"/>
          </a:xfrm>
        </p:grpSpPr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49EC3499-6366-4124-A456-5429563821CE}"/>
                </a:ext>
              </a:extLst>
            </p:cNvPr>
            <p:cNvSpPr/>
            <p:nvPr/>
          </p:nvSpPr>
          <p:spPr>
            <a:xfrm>
              <a:off x="7902828" y="4640990"/>
              <a:ext cx="2329815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4800" b="1" dirty="0">
                  <a:solidFill>
                    <a:srgbClr val="376751"/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2036</a:t>
              </a:r>
              <a:endParaRPr lang="en-US" sz="4800" dirty="0">
                <a:solidFill>
                  <a:srgbClr val="37675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3B9A4AFC-13DE-4E51-9B66-290A8269E447}"/>
                </a:ext>
              </a:extLst>
            </p:cNvPr>
            <p:cNvSpPr/>
            <p:nvPr/>
          </p:nvSpPr>
          <p:spPr>
            <a:xfrm>
              <a:off x="7942740" y="5444413"/>
              <a:ext cx="2329815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Noto Serif SC Bold" pitchFamily="34" charset="-120"/>
                </a:rPr>
                <a:t>30.9</a:t>
              </a:r>
              <a:endPara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CA3B7CE-2DA0-49FA-8947-32178ADA6FAD}"/>
              </a:ext>
            </a:extLst>
          </p:cNvPr>
          <p:cNvGrpSpPr/>
          <p:nvPr/>
        </p:nvGrpSpPr>
        <p:grpSpPr>
          <a:xfrm>
            <a:off x="4981923" y="6253115"/>
            <a:ext cx="2347220" cy="1505267"/>
            <a:chOff x="3714494" y="6122545"/>
            <a:chExt cx="2347220" cy="1505267"/>
          </a:xfrm>
        </p:grpSpPr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0746351A-CE60-4DB7-A10A-264CAA38D79D}"/>
                </a:ext>
              </a:extLst>
            </p:cNvPr>
            <p:cNvSpPr/>
            <p:nvPr/>
          </p:nvSpPr>
          <p:spPr>
            <a:xfrm>
              <a:off x="3731899" y="6122545"/>
              <a:ext cx="2329815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4800" b="1" dirty="0">
                  <a:solidFill>
                    <a:srgbClr val="376751"/>
                  </a:solidFill>
                  <a:latin typeface="페이퍼로지 7 Bold" pitchFamily="2" charset="-127"/>
                  <a:ea typeface="페이퍼로지 7 Bold" pitchFamily="2" charset="-127"/>
                  <a:cs typeface="Noto Serif SC Bold" pitchFamily="34" charset="-120"/>
                </a:rPr>
                <a:t>2025</a:t>
              </a:r>
              <a:endParaRPr lang="en-US" sz="4800" dirty="0">
                <a:solidFill>
                  <a:srgbClr val="376751"/>
                </a:solidFill>
                <a:latin typeface="페이퍼로지 7 Bold" pitchFamily="2" charset="-127"/>
                <a:ea typeface="페이퍼로지 7 Bold" pitchFamily="2" charset="-127"/>
              </a:endParaRPr>
            </a:p>
          </p:txBody>
        </p:sp>
        <p:sp>
          <p:nvSpPr>
            <p:cNvPr id="46" name="Text 1">
              <a:extLst>
                <a:ext uri="{FF2B5EF4-FFF2-40B4-BE49-F238E27FC236}">
                  <a16:creationId xmlns:a16="http://schemas.microsoft.com/office/drawing/2014/main" id="{45FCF0FA-9651-4740-9F81-C6EA6A54633D}"/>
                </a:ext>
              </a:extLst>
            </p:cNvPr>
            <p:cNvSpPr/>
            <p:nvPr/>
          </p:nvSpPr>
          <p:spPr>
            <a:xfrm>
              <a:off x="3714494" y="6879385"/>
              <a:ext cx="2329815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Noto Serif SC Bold" pitchFamily="34" charset="-120"/>
                </a:rPr>
                <a:t>20.3</a:t>
              </a:r>
              <a:endPara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51" name="Text 2">
            <a:extLst>
              <a:ext uri="{FF2B5EF4-FFF2-40B4-BE49-F238E27FC236}">
                <a16:creationId xmlns:a16="http://schemas.microsoft.com/office/drawing/2014/main" id="{3EBA3141-B1F6-4ACE-897C-87A35E582837}"/>
              </a:ext>
            </a:extLst>
          </p:cNvPr>
          <p:cNvSpPr/>
          <p:nvPr/>
        </p:nvSpPr>
        <p:spPr>
          <a:xfrm>
            <a:off x="9157067" y="7652746"/>
            <a:ext cx="80979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28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Noto Serif SC Bold" pitchFamily="34" charset="-120"/>
              </a:rPr>
              <a:t>출처：통계청</a:t>
            </a:r>
            <a:endParaRPr lang="en-US" altLang="ko-KR" sz="2800" b="1" dirty="0">
              <a:solidFill>
                <a:schemeClr val="accent6">
                  <a:lumMod val="20000"/>
                  <a:lumOff val="80000"/>
                </a:schemeClr>
              </a:solidFill>
              <a:latin typeface="페이퍼로지 7 Bold" pitchFamily="2" charset="-127"/>
              <a:ea typeface="페이퍼로지 7 Bold" pitchFamily="2" charset="-127"/>
              <a:cs typeface="Noto Serif SC Bold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2400" dirty="0">
              <a:solidFill>
                <a:schemeClr val="accent6">
                  <a:lumMod val="20000"/>
                  <a:lumOff val="80000"/>
                </a:schemeClr>
              </a:solidFill>
              <a:latin typeface="페이퍼로지 7 Bold" pitchFamily="2" charset="-127"/>
              <a:ea typeface="페이퍼로지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87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650" y="944168"/>
            <a:ext cx="9175206" cy="513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ko-KR" altLang="en-US" sz="60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고령화 사회</a:t>
            </a:r>
            <a:endParaRPr lang="en-US" sz="60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A325AD4-1E4D-4E53-B971-C52BE6D7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28834BA-2121-418E-B8D5-65B88A62B2D1}"/>
              </a:ext>
            </a:extLst>
          </p:cNvPr>
          <p:cNvSpPr/>
          <p:nvPr/>
        </p:nvSpPr>
        <p:spPr>
          <a:xfrm>
            <a:off x="1085850" y="6606888"/>
            <a:ext cx="12458700" cy="1075510"/>
          </a:xfrm>
          <a:prstGeom prst="roundRect">
            <a:avLst>
              <a:gd name="adj" fmla="val 50000"/>
            </a:avLst>
          </a:prstGeom>
          <a:solidFill>
            <a:srgbClr val="006747"/>
          </a:solidFill>
          <a:ln>
            <a:noFill/>
          </a:ln>
          <a:scene3d>
            <a:camera prst="orthographicFront"/>
            <a:lightRig rig="threePt" dir="t"/>
          </a:scene3d>
          <a:sp3d extrusionH="6985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5A1A85-BB30-4F5E-80E9-91CBDDCE2AFB}"/>
              </a:ext>
            </a:extLst>
          </p:cNvPr>
          <p:cNvSpPr/>
          <p:nvPr/>
        </p:nvSpPr>
        <p:spPr>
          <a:xfrm>
            <a:off x="1288808" y="6700836"/>
            <a:ext cx="2000250" cy="885825"/>
          </a:xfrm>
          <a:prstGeom prst="roundRect">
            <a:avLst>
              <a:gd name="adj" fmla="val 50000"/>
            </a:avLst>
          </a:prstGeom>
          <a:solidFill>
            <a:srgbClr val="E0F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</a:rPr>
              <a:t>2018</a:t>
            </a:r>
            <a:endParaRPr lang="ko-KR" altLang="en-US" dirty="0">
              <a:solidFill>
                <a:srgbClr val="006747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E15569-86AE-4C11-8390-486FEAF25C59}"/>
              </a:ext>
            </a:extLst>
          </p:cNvPr>
          <p:cNvGrpSpPr/>
          <p:nvPr/>
        </p:nvGrpSpPr>
        <p:grpSpPr>
          <a:xfrm>
            <a:off x="10528147" y="3438150"/>
            <a:ext cx="2638175" cy="2825960"/>
            <a:chOff x="1009840" y="3152487"/>
            <a:chExt cx="3186415" cy="349523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F012C42-1CA6-4255-BB64-0AB53C771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840" y="3461307"/>
              <a:ext cx="3186415" cy="318641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9B4DA62-B791-443E-B12C-DBFAA34A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878" y="3665351"/>
              <a:ext cx="767666" cy="93750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6EAB521-1F64-4E65-A7A5-314DA19BB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2064" y="3152487"/>
              <a:ext cx="1473172" cy="147317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92C3A0-AAE0-4ECA-B339-85F5E4666F52}"/>
              </a:ext>
            </a:extLst>
          </p:cNvPr>
          <p:cNvSpPr txBox="1"/>
          <p:nvPr/>
        </p:nvSpPr>
        <p:spPr>
          <a:xfrm>
            <a:off x="4333875" y="771525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노인 </a:t>
            </a:r>
            <a:r>
              <a:rPr lang="en-US" altLang="ko-KR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1</a:t>
            </a:r>
            <a:r>
              <a:rPr lang="ko-KR" altLang="en-US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인당 부양 인원 변화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AABC84C-0385-4ABB-A34A-572C366D5E76}"/>
              </a:ext>
            </a:extLst>
          </p:cNvPr>
          <p:cNvCxnSpPr>
            <a:stCxn id="7" idx="4"/>
          </p:cNvCxnSpPr>
          <p:nvPr/>
        </p:nvCxnSpPr>
        <p:spPr>
          <a:xfrm>
            <a:off x="2257574" y="5681661"/>
            <a:ext cx="19050" cy="1019175"/>
          </a:xfrm>
          <a:prstGeom prst="line">
            <a:avLst/>
          </a:prstGeom>
          <a:ln w="76200">
            <a:solidFill>
              <a:srgbClr val="72C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4B6180-A355-4A95-B1F3-4F4CC9A9F476}"/>
              </a:ext>
            </a:extLst>
          </p:cNvPr>
          <p:cNvGrpSpPr/>
          <p:nvPr/>
        </p:nvGrpSpPr>
        <p:grpSpPr>
          <a:xfrm>
            <a:off x="1438424" y="4043361"/>
            <a:ext cx="1638300" cy="1638300"/>
            <a:chOff x="1438424" y="4043361"/>
            <a:chExt cx="1638300" cy="16383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CDFF1A-44B1-45EE-8389-61455D0AE86F}"/>
                </a:ext>
              </a:extLst>
            </p:cNvPr>
            <p:cNvSpPr/>
            <p:nvPr/>
          </p:nvSpPr>
          <p:spPr>
            <a:xfrm>
              <a:off x="1438424" y="4043361"/>
              <a:ext cx="1638300" cy="1638300"/>
            </a:xfrm>
            <a:prstGeom prst="ellipse">
              <a:avLst/>
            </a:prstGeom>
            <a:solidFill>
              <a:srgbClr val="E0F4DA"/>
            </a:solidFill>
            <a:ln w="76200">
              <a:solidFill>
                <a:srgbClr val="72C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9E5A3F-B442-4B3A-BEAC-AD063E9909D8}"/>
                </a:ext>
              </a:extLst>
            </p:cNvPr>
            <p:cNvSpPr txBox="1"/>
            <p:nvPr/>
          </p:nvSpPr>
          <p:spPr>
            <a:xfrm>
              <a:off x="1543199" y="4540087"/>
              <a:ext cx="15335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0" b="0" cap="none" spc="0" dirty="0">
                  <a:ln w="285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페이퍼로지 7 Bold" pitchFamily="2" charset="-127"/>
                  <a:ea typeface="페이퍼로지 7 Bold" pitchFamily="2" charset="-127"/>
                </a:rPr>
                <a:t>5.1</a:t>
              </a:r>
              <a:r>
                <a:rPr lang="ko-KR" altLang="en-US" sz="4000" b="0" cap="none" spc="0" dirty="0">
                  <a:ln w="285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페이퍼로지 7 Bold" pitchFamily="2" charset="-127"/>
                  <a:ea typeface="페이퍼로지 7 Bold" pitchFamily="2" charset="-127"/>
                </a:rPr>
                <a:t>명</a:t>
              </a:r>
              <a:endParaRPr lang="ko-KR" altLang="en-US" sz="4000" dirty="0">
                <a:latin typeface="페이퍼로지 7 Bold" pitchFamily="2" charset="-127"/>
                <a:ea typeface="페이퍼로지 7 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23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650" y="944168"/>
            <a:ext cx="9175206" cy="513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ko-KR" altLang="en-US" sz="60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고령화 사회</a:t>
            </a:r>
            <a:endParaRPr lang="en-US" sz="60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A325AD4-1E4D-4E53-B971-C52BE6D7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28834BA-2121-418E-B8D5-65B88A62B2D1}"/>
              </a:ext>
            </a:extLst>
          </p:cNvPr>
          <p:cNvSpPr/>
          <p:nvPr/>
        </p:nvSpPr>
        <p:spPr>
          <a:xfrm>
            <a:off x="1085850" y="6606888"/>
            <a:ext cx="12458700" cy="1075510"/>
          </a:xfrm>
          <a:prstGeom prst="roundRect">
            <a:avLst>
              <a:gd name="adj" fmla="val 50000"/>
            </a:avLst>
          </a:prstGeom>
          <a:solidFill>
            <a:srgbClr val="006747"/>
          </a:solidFill>
          <a:ln>
            <a:noFill/>
          </a:ln>
          <a:scene3d>
            <a:camera prst="orthographicFront"/>
            <a:lightRig rig="threePt" dir="t"/>
          </a:scene3d>
          <a:sp3d extrusionH="6985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5A1A85-BB30-4F5E-80E9-91CBDDCE2AFB}"/>
              </a:ext>
            </a:extLst>
          </p:cNvPr>
          <p:cNvSpPr/>
          <p:nvPr/>
        </p:nvSpPr>
        <p:spPr>
          <a:xfrm>
            <a:off x="3390900" y="6700836"/>
            <a:ext cx="2000250" cy="885825"/>
          </a:xfrm>
          <a:prstGeom prst="roundRect">
            <a:avLst>
              <a:gd name="adj" fmla="val 50000"/>
            </a:avLst>
          </a:prstGeom>
          <a:solidFill>
            <a:srgbClr val="E0F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</a:rPr>
              <a:t>2025</a:t>
            </a:r>
            <a:endParaRPr lang="ko-KR" altLang="en-US" dirty="0">
              <a:solidFill>
                <a:srgbClr val="006747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E15569-86AE-4C11-8390-486FEAF25C59}"/>
              </a:ext>
            </a:extLst>
          </p:cNvPr>
          <p:cNvGrpSpPr/>
          <p:nvPr/>
        </p:nvGrpSpPr>
        <p:grpSpPr>
          <a:xfrm>
            <a:off x="10528147" y="3438150"/>
            <a:ext cx="2638175" cy="2825960"/>
            <a:chOff x="1009840" y="3152487"/>
            <a:chExt cx="3186415" cy="349523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F012C42-1CA6-4255-BB64-0AB53C771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840" y="3461307"/>
              <a:ext cx="3186415" cy="318641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9B4DA62-B791-443E-B12C-DBFAA34A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878" y="3665351"/>
              <a:ext cx="767666" cy="93750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6EAB521-1F64-4E65-A7A5-314DA19BB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2064" y="3152487"/>
              <a:ext cx="1473172" cy="147317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92C3A0-AAE0-4ECA-B339-85F5E4666F52}"/>
              </a:ext>
            </a:extLst>
          </p:cNvPr>
          <p:cNvSpPr txBox="1"/>
          <p:nvPr/>
        </p:nvSpPr>
        <p:spPr>
          <a:xfrm>
            <a:off x="4333875" y="771525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노인 </a:t>
            </a:r>
            <a:r>
              <a:rPr lang="en-US" altLang="ko-KR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1</a:t>
            </a:r>
            <a:r>
              <a:rPr lang="ko-KR" altLang="en-US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인당 부양 인원 변화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AABC84C-0385-4ABB-A34A-572C366D5E76}"/>
              </a:ext>
            </a:extLst>
          </p:cNvPr>
          <p:cNvCxnSpPr>
            <a:stCxn id="7" idx="4"/>
          </p:cNvCxnSpPr>
          <p:nvPr/>
        </p:nvCxnSpPr>
        <p:spPr>
          <a:xfrm>
            <a:off x="4359666" y="5681661"/>
            <a:ext cx="19050" cy="1019175"/>
          </a:xfrm>
          <a:prstGeom prst="line">
            <a:avLst/>
          </a:prstGeom>
          <a:ln w="76200">
            <a:solidFill>
              <a:srgbClr val="72C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4B6180-A355-4A95-B1F3-4F4CC9A9F476}"/>
              </a:ext>
            </a:extLst>
          </p:cNvPr>
          <p:cNvGrpSpPr/>
          <p:nvPr/>
        </p:nvGrpSpPr>
        <p:grpSpPr>
          <a:xfrm>
            <a:off x="3540516" y="4043361"/>
            <a:ext cx="1638300" cy="1638300"/>
            <a:chOff x="1438424" y="4043361"/>
            <a:chExt cx="1638300" cy="16383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CDFF1A-44B1-45EE-8389-61455D0AE86F}"/>
                </a:ext>
              </a:extLst>
            </p:cNvPr>
            <p:cNvSpPr/>
            <p:nvPr/>
          </p:nvSpPr>
          <p:spPr>
            <a:xfrm>
              <a:off x="1438424" y="4043361"/>
              <a:ext cx="1638300" cy="1638300"/>
            </a:xfrm>
            <a:prstGeom prst="ellipse">
              <a:avLst/>
            </a:prstGeom>
            <a:solidFill>
              <a:srgbClr val="E0F4DA"/>
            </a:solidFill>
            <a:ln w="76200">
              <a:solidFill>
                <a:srgbClr val="72C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9E5A3F-B442-4B3A-BEAC-AD063E9909D8}"/>
                </a:ext>
              </a:extLst>
            </p:cNvPr>
            <p:cNvSpPr txBox="1"/>
            <p:nvPr/>
          </p:nvSpPr>
          <p:spPr>
            <a:xfrm>
              <a:off x="1543199" y="4540087"/>
              <a:ext cx="15335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ln w="285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페이퍼로지 7 Bold" pitchFamily="2" charset="-127"/>
                  <a:ea typeface="페이퍼로지 7 Bold" pitchFamily="2" charset="-127"/>
                </a:rPr>
                <a:t>3.4</a:t>
              </a:r>
              <a:r>
                <a:rPr lang="ko-KR" altLang="en-US" sz="4000" b="0" cap="none" spc="0" dirty="0">
                  <a:ln w="285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페이퍼로지 7 Bold" pitchFamily="2" charset="-127"/>
                  <a:ea typeface="페이퍼로지 7 Bold" pitchFamily="2" charset="-127"/>
                </a:rPr>
                <a:t>명</a:t>
              </a:r>
              <a:endParaRPr lang="ko-KR" altLang="en-US" sz="4000" dirty="0">
                <a:latin typeface="페이퍼로지 7 Bold" pitchFamily="2" charset="-127"/>
                <a:ea typeface="페이퍼로지 7 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5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650" y="944168"/>
            <a:ext cx="9175206" cy="513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ko-KR" altLang="en-US" sz="60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고령화 사회</a:t>
            </a:r>
            <a:endParaRPr lang="en-US" sz="60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A325AD4-1E4D-4E53-B971-C52BE6D7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28834BA-2121-418E-B8D5-65B88A62B2D1}"/>
              </a:ext>
            </a:extLst>
          </p:cNvPr>
          <p:cNvSpPr/>
          <p:nvPr/>
        </p:nvSpPr>
        <p:spPr>
          <a:xfrm>
            <a:off x="1085850" y="6606888"/>
            <a:ext cx="12458700" cy="1075510"/>
          </a:xfrm>
          <a:prstGeom prst="roundRect">
            <a:avLst>
              <a:gd name="adj" fmla="val 50000"/>
            </a:avLst>
          </a:prstGeom>
          <a:solidFill>
            <a:srgbClr val="006747"/>
          </a:solidFill>
          <a:ln>
            <a:noFill/>
          </a:ln>
          <a:scene3d>
            <a:camera prst="orthographicFront"/>
            <a:lightRig rig="threePt" dir="t"/>
          </a:scene3d>
          <a:sp3d extrusionH="6985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5A1A85-BB30-4F5E-80E9-91CBDDCE2AFB}"/>
              </a:ext>
            </a:extLst>
          </p:cNvPr>
          <p:cNvSpPr/>
          <p:nvPr/>
        </p:nvSpPr>
        <p:spPr>
          <a:xfrm>
            <a:off x="5693567" y="6724647"/>
            <a:ext cx="2000250" cy="885825"/>
          </a:xfrm>
          <a:prstGeom prst="roundRect">
            <a:avLst>
              <a:gd name="adj" fmla="val 50000"/>
            </a:avLst>
          </a:prstGeom>
          <a:solidFill>
            <a:srgbClr val="E0F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</a:rPr>
              <a:t>2030</a:t>
            </a:r>
            <a:endParaRPr lang="ko-KR" altLang="en-US" dirty="0">
              <a:solidFill>
                <a:srgbClr val="006747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E15569-86AE-4C11-8390-486FEAF25C59}"/>
              </a:ext>
            </a:extLst>
          </p:cNvPr>
          <p:cNvGrpSpPr/>
          <p:nvPr/>
        </p:nvGrpSpPr>
        <p:grpSpPr>
          <a:xfrm>
            <a:off x="10528147" y="3438150"/>
            <a:ext cx="2638175" cy="2825960"/>
            <a:chOff x="1009840" y="3152487"/>
            <a:chExt cx="3186415" cy="349523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F012C42-1CA6-4255-BB64-0AB53C771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840" y="3461307"/>
              <a:ext cx="3186415" cy="318641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9B4DA62-B791-443E-B12C-DBFAA34A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878" y="3665351"/>
              <a:ext cx="767666" cy="93750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6EAB521-1F64-4E65-A7A5-314DA19BB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2064" y="3152487"/>
              <a:ext cx="1473172" cy="147317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92C3A0-AAE0-4ECA-B339-85F5E4666F52}"/>
              </a:ext>
            </a:extLst>
          </p:cNvPr>
          <p:cNvSpPr txBox="1"/>
          <p:nvPr/>
        </p:nvSpPr>
        <p:spPr>
          <a:xfrm>
            <a:off x="4333875" y="771525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노인 </a:t>
            </a:r>
            <a:r>
              <a:rPr lang="en-US" altLang="ko-KR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1</a:t>
            </a:r>
            <a:r>
              <a:rPr lang="ko-KR" altLang="en-US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인당 부양 인원 변화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AABC84C-0385-4ABB-A34A-572C366D5E76}"/>
              </a:ext>
            </a:extLst>
          </p:cNvPr>
          <p:cNvCxnSpPr>
            <a:stCxn id="7" idx="4"/>
          </p:cNvCxnSpPr>
          <p:nvPr/>
        </p:nvCxnSpPr>
        <p:spPr>
          <a:xfrm>
            <a:off x="6662333" y="5705472"/>
            <a:ext cx="19050" cy="1019175"/>
          </a:xfrm>
          <a:prstGeom prst="line">
            <a:avLst/>
          </a:prstGeom>
          <a:ln w="76200">
            <a:solidFill>
              <a:srgbClr val="72C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4B6180-A355-4A95-B1F3-4F4CC9A9F476}"/>
              </a:ext>
            </a:extLst>
          </p:cNvPr>
          <p:cNvGrpSpPr/>
          <p:nvPr/>
        </p:nvGrpSpPr>
        <p:grpSpPr>
          <a:xfrm>
            <a:off x="5843183" y="4067172"/>
            <a:ext cx="1638300" cy="1638300"/>
            <a:chOff x="1438424" y="4043361"/>
            <a:chExt cx="1638300" cy="16383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CDFF1A-44B1-45EE-8389-61455D0AE86F}"/>
                </a:ext>
              </a:extLst>
            </p:cNvPr>
            <p:cNvSpPr/>
            <p:nvPr/>
          </p:nvSpPr>
          <p:spPr>
            <a:xfrm>
              <a:off x="1438424" y="4043361"/>
              <a:ext cx="1638300" cy="1638300"/>
            </a:xfrm>
            <a:prstGeom prst="ellipse">
              <a:avLst/>
            </a:prstGeom>
            <a:solidFill>
              <a:srgbClr val="E0F4DA"/>
            </a:solidFill>
            <a:ln w="76200">
              <a:solidFill>
                <a:srgbClr val="72C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9E5A3F-B442-4B3A-BEAC-AD063E9909D8}"/>
                </a:ext>
              </a:extLst>
            </p:cNvPr>
            <p:cNvSpPr txBox="1"/>
            <p:nvPr/>
          </p:nvSpPr>
          <p:spPr>
            <a:xfrm>
              <a:off x="1543199" y="4540087"/>
              <a:ext cx="15335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ln w="285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페이퍼로지 7 Bold" pitchFamily="2" charset="-127"/>
                  <a:ea typeface="페이퍼로지 7 Bold" pitchFamily="2" charset="-127"/>
                </a:rPr>
                <a:t>2.6</a:t>
              </a:r>
              <a:r>
                <a:rPr lang="ko-KR" altLang="en-US" sz="4000" b="0" cap="none" spc="0" dirty="0">
                  <a:ln w="285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페이퍼로지 7 Bold" pitchFamily="2" charset="-127"/>
                  <a:ea typeface="페이퍼로지 7 Bold" pitchFamily="2" charset="-127"/>
                </a:rPr>
                <a:t>명</a:t>
              </a:r>
              <a:endParaRPr lang="ko-KR" altLang="en-US" sz="4000" dirty="0">
                <a:latin typeface="페이퍼로지 7 Bold" pitchFamily="2" charset="-127"/>
                <a:ea typeface="페이퍼로지 7 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885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650" y="944168"/>
            <a:ext cx="9175206" cy="513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ko-KR" altLang="en-US" sz="6000" b="1" dirty="0">
                <a:solidFill>
                  <a:srgbClr val="006747"/>
                </a:solidFill>
                <a:latin typeface="페이퍼로지 8 ExtraBold" pitchFamily="2" charset="-127"/>
                <a:ea typeface="페이퍼로지 8 ExtraBold" pitchFamily="2" charset="-127"/>
                <a:cs typeface="Noto Serif SC Bold" pitchFamily="34" charset="-120"/>
              </a:rPr>
              <a:t>고령화 사회</a:t>
            </a:r>
            <a:endParaRPr lang="en-US" sz="6000" dirty="0"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A325AD4-1E4D-4E53-B971-C52BE6D7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533" y="6873447"/>
            <a:ext cx="2224092" cy="135615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28834BA-2121-418E-B8D5-65B88A62B2D1}"/>
              </a:ext>
            </a:extLst>
          </p:cNvPr>
          <p:cNvSpPr/>
          <p:nvPr/>
        </p:nvSpPr>
        <p:spPr>
          <a:xfrm>
            <a:off x="1085850" y="6606888"/>
            <a:ext cx="12458700" cy="1075510"/>
          </a:xfrm>
          <a:prstGeom prst="roundRect">
            <a:avLst>
              <a:gd name="adj" fmla="val 50000"/>
            </a:avLst>
          </a:prstGeom>
          <a:solidFill>
            <a:srgbClr val="006747"/>
          </a:solidFill>
          <a:ln>
            <a:noFill/>
          </a:ln>
          <a:scene3d>
            <a:camera prst="orthographicFront"/>
            <a:lightRig rig="threePt" dir="t"/>
          </a:scene3d>
          <a:sp3d extrusionH="6985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5A1A85-BB30-4F5E-80E9-91CBDDCE2AFB}"/>
              </a:ext>
            </a:extLst>
          </p:cNvPr>
          <p:cNvSpPr/>
          <p:nvPr/>
        </p:nvSpPr>
        <p:spPr>
          <a:xfrm>
            <a:off x="8406991" y="6700836"/>
            <a:ext cx="2000250" cy="885825"/>
          </a:xfrm>
          <a:prstGeom prst="roundRect">
            <a:avLst>
              <a:gd name="adj" fmla="val 50000"/>
            </a:avLst>
          </a:prstGeom>
          <a:solidFill>
            <a:srgbClr val="E0F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6747"/>
                </a:solidFill>
                <a:latin typeface="페이퍼로지 9 Black" pitchFamily="2" charset="-127"/>
                <a:ea typeface="페이퍼로지 9 Black" pitchFamily="2" charset="-127"/>
              </a:rPr>
              <a:t>2050</a:t>
            </a:r>
            <a:endParaRPr lang="ko-KR" altLang="en-US" dirty="0">
              <a:solidFill>
                <a:srgbClr val="006747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2C3A0-AAE0-4ECA-B339-85F5E4666F52}"/>
              </a:ext>
            </a:extLst>
          </p:cNvPr>
          <p:cNvSpPr txBox="1"/>
          <p:nvPr/>
        </p:nvSpPr>
        <p:spPr>
          <a:xfrm>
            <a:off x="4333875" y="771525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노인 </a:t>
            </a:r>
            <a:r>
              <a:rPr lang="en-US" altLang="ko-KR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1</a:t>
            </a:r>
            <a:r>
              <a:rPr lang="ko-KR" altLang="en-US" sz="3200" dirty="0">
                <a:solidFill>
                  <a:srgbClr val="529878"/>
                </a:solidFill>
                <a:latin typeface="페이퍼로지 6 SemiBold" pitchFamily="2" charset="-127"/>
                <a:ea typeface="페이퍼로지 6 SemiBold" pitchFamily="2" charset="-127"/>
              </a:rPr>
              <a:t>인당 부양 인원 변화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AABC84C-0385-4ABB-A34A-572C366D5E76}"/>
              </a:ext>
            </a:extLst>
          </p:cNvPr>
          <p:cNvCxnSpPr>
            <a:stCxn id="7" idx="4"/>
          </p:cNvCxnSpPr>
          <p:nvPr/>
        </p:nvCxnSpPr>
        <p:spPr>
          <a:xfrm>
            <a:off x="9375757" y="5681661"/>
            <a:ext cx="19050" cy="1019175"/>
          </a:xfrm>
          <a:prstGeom prst="line">
            <a:avLst/>
          </a:prstGeom>
          <a:ln w="76200">
            <a:solidFill>
              <a:srgbClr val="72C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4B6180-A355-4A95-B1F3-4F4CC9A9F476}"/>
              </a:ext>
            </a:extLst>
          </p:cNvPr>
          <p:cNvGrpSpPr/>
          <p:nvPr/>
        </p:nvGrpSpPr>
        <p:grpSpPr>
          <a:xfrm>
            <a:off x="8556607" y="4043361"/>
            <a:ext cx="1638300" cy="1638300"/>
            <a:chOff x="1438424" y="4043361"/>
            <a:chExt cx="1638300" cy="16383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CDFF1A-44B1-45EE-8389-61455D0AE86F}"/>
                </a:ext>
              </a:extLst>
            </p:cNvPr>
            <p:cNvSpPr/>
            <p:nvPr/>
          </p:nvSpPr>
          <p:spPr>
            <a:xfrm>
              <a:off x="1438424" y="4043361"/>
              <a:ext cx="1638300" cy="1638300"/>
            </a:xfrm>
            <a:prstGeom prst="ellipse">
              <a:avLst/>
            </a:prstGeom>
            <a:solidFill>
              <a:srgbClr val="E0F4DA"/>
            </a:solidFill>
            <a:ln w="76200">
              <a:solidFill>
                <a:srgbClr val="72C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9E5A3F-B442-4B3A-BEAC-AD063E9909D8}"/>
                </a:ext>
              </a:extLst>
            </p:cNvPr>
            <p:cNvSpPr txBox="1"/>
            <p:nvPr/>
          </p:nvSpPr>
          <p:spPr>
            <a:xfrm>
              <a:off x="1543199" y="4540087"/>
              <a:ext cx="15335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ln w="285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페이퍼로지 7 Bold" pitchFamily="2" charset="-127"/>
                  <a:ea typeface="페이퍼로지 7 Bold" pitchFamily="2" charset="-127"/>
                </a:rPr>
                <a:t>1.3</a:t>
              </a:r>
              <a:r>
                <a:rPr lang="ko-KR" altLang="en-US" sz="4000" b="0" cap="none" spc="0" dirty="0">
                  <a:ln w="285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페이퍼로지 7 Bold" pitchFamily="2" charset="-127"/>
                  <a:ea typeface="페이퍼로지 7 Bold" pitchFamily="2" charset="-127"/>
                </a:rPr>
                <a:t>명</a:t>
              </a:r>
              <a:endParaRPr lang="ko-KR" altLang="en-US" sz="4000" dirty="0">
                <a:latin typeface="페이퍼로지 7 Bold" pitchFamily="2" charset="-127"/>
                <a:ea typeface="페이퍼로지 7 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182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667</Words>
  <Application>Microsoft Office PowerPoint</Application>
  <PresentationFormat>사용자 지정</PresentationFormat>
  <Paragraphs>202</Paragraphs>
  <Slides>32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페이퍼로지 6 SemiBold</vt:lpstr>
      <vt:lpstr>페이퍼로지 8 ExtraBold</vt:lpstr>
      <vt:lpstr>페이퍼로지 5 Medium</vt:lpstr>
      <vt:lpstr>페이퍼로지 1 Thin</vt:lpstr>
      <vt:lpstr>페이퍼로지 2 ExtraLight</vt:lpstr>
      <vt:lpstr>페이퍼로지 4 Regular</vt:lpstr>
      <vt:lpstr>Arial</vt:lpstr>
      <vt:lpstr>페이퍼로지 7 Bold</vt:lpstr>
      <vt:lpstr>페이퍼로지 9 Black</vt:lpstr>
      <vt:lpstr>맑은 고딕</vt:lpstr>
      <vt:lpstr>Calibri</vt:lpstr>
      <vt:lpstr>페이퍼로지 3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SSAFY</dc:creator>
  <cp:lastModifiedBy>hyejeong kim</cp:lastModifiedBy>
  <cp:revision>49</cp:revision>
  <dcterms:created xsi:type="dcterms:W3CDTF">2025-07-29T05:26:20Z</dcterms:created>
  <dcterms:modified xsi:type="dcterms:W3CDTF">2025-07-31T08:25:33Z</dcterms:modified>
</cp:coreProperties>
</file>